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diagrams/quickStyle1.xml" ContentType="application/vnd.openxmlformats-officedocument.drawingml.diagramStyl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5" r:id="rId1"/>
  </p:sldMasterIdLst>
  <p:notesMasterIdLst>
    <p:notesMasterId r:id="rId63"/>
  </p:notesMasterIdLst>
  <p:handoutMasterIdLst>
    <p:handoutMasterId r:id="rId64"/>
  </p:handoutMasterIdLst>
  <p:sldIdLst>
    <p:sldId id="408" r:id="rId2"/>
    <p:sldId id="409" r:id="rId3"/>
    <p:sldId id="329" r:id="rId4"/>
    <p:sldId id="330" r:id="rId5"/>
    <p:sldId id="332" r:id="rId6"/>
    <p:sldId id="333" r:id="rId7"/>
    <p:sldId id="334" r:id="rId8"/>
    <p:sldId id="335" r:id="rId9"/>
    <p:sldId id="336" r:id="rId10"/>
    <p:sldId id="337" r:id="rId11"/>
    <p:sldId id="338" r:id="rId12"/>
    <p:sldId id="339" r:id="rId13"/>
    <p:sldId id="403" r:id="rId14"/>
    <p:sldId id="342" r:id="rId15"/>
    <p:sldId id="343" r:id="rId16"/>
    <p:sldId id="345" r:id="rId17"/>
    <p:sldId id="346" r:id="rId18"/>
    <p:sldId id="348" r:id="rId19"/>
    <p:sldId id="349" r:id="rId20"/>
    <p:sldId id="350" r:id="rId21"/>
    <p:sldId id="410" r:id="rId22"/>
    <p:sldId id="352" r:id="rId23"/>
    <p:sldId id="353" r:id="rId24"/>
    <p:sldId id="354" r:id="rId25"/>
    <p:sldId id="357" r:id="rId26"/>
    <p:sldId id="358" r:id="rId27"/>
    <p:sldId id="359" r:id="rId28"/>
    <p:sldId id="360" r:id="rId29"/>
    <p:sldId id="361" r:id="rId30"/>
    <p:sldId id="362" r:id="rId31"/>
    <p:sldId id="364" r:id="rId32"/>
    <p:sldId id="365" r:id="rId33"/>
    <p:sldId id="366" r:id="rId34"/>
    <p:sldId id="367" r:id="rId35"/>
    <p:sldId id="368" r:id="rId36"/>
    <p:sldId id="369" r:id="rId37"/>
    <p:sldId id="370" r:id="rId38"/>
    <p:sldId id="371" r:id="rId39"/>
    <p:sldId id="372" r:id="rId40"/>
    <p:sldId id="373" r:id="rId41"/>
    <p:sldId id="374" r:id="rId42"/>
    <p:sldId id="375" r:id="rId43"/>
    <p:sldId id="376" r:id="rId44"/>
    <p:sldId id="377" r:id="rId45"/>
    <p:sldId id="378" r:id="rId46"/>
    <p:sldId id="379" r:id="rId47"/>
    <p:sldId id="380" r:id="rId48"/>
    <p:sldId id="381" r:id="rId49"/>
    <p:sldId id="382" r:id="rId50"/>
    <p:sldId id="383" r:id="rId51"/>
    <p:sldId id="384" r:id="rId52"/>
    <p:sldId id="385" r:id="rId53"/>
    <p:sldId id="386" r:id="rId54"/>
    <p:sldId id="387" r:id="rId55"/>
    <p:sldId id="389" r:id="rId56"/>
    <p:sldId id="391" r:id="rId57"/>
    <p:sldId id="392" r:id="rId58"/>
    <p:sldId id="393" r:id="rId59"/>
    <p:sldId id="394" r:id="rId60"/>
    <p:sldId id="401" r:id="rId61"/>
    <p:sldId id="402" r:id="rId62"/>
  </p:sldIdLst>
  <p:sldSz cx="9144000" cy="6858000" type="screen4x3"/>
  <p:notesSz cx="7315200" cy="9601200"/>
  <p:defaultTextStyle>
    <a:defPPr>
      <a:defRPr lang="en-GB"/>
    </a:defPPr>
    <a:lvl1pPr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1pPr>
    <a:lvl2pPr marL="457200"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2pPr>
    <a:lvl3pPr marL="914400"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3pPr>
    <a:lvl4pPr marL="1371600"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4pPr>
    <a:lvl5pPr marL="1828800"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mmo" initials="AMW" lastIdx="4" clrIdx="0"/>
  <p:cmAuthor id="1" name="Ann Marie" initials="AM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00"/>
    <a:srgbClr val="FF0000"/>
    <a:srgbClr val="DDDDDD"/>
    <a:srgbClr val="66FF66"/>
    <a:srgbClr val="FF9933"/>
    <a:srgbClr val="2B57B0"/>
    <a:srgbClr val="BAE1FF"/>
    <a:srgbClr val="FC2704"/>
  </p:clrMru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384" autoAdjust="0"/>
    <p:restoredTop sz="93165" autoAdjust="0"/>
  </p:normalViewPr>
  <p:slideViewPr>
    <p:cSldViewPr>
      <p:cViewPr varScale="1">
        <p:scale>
          <a:sx n="51" d="100"/>
          <a:sy n="51" d="100"/>
        </p:scale>
        <p:origin x="-1266" y="-96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-784" y="-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7" d="100"/>
          <a:sy n="37" d="100"/>
        </p:scale>
        <p:origin x="-2160" y="-78"/>
      </p:cViewPr>
      <p:guideLst>
        <p:guide orient="horz" pos="3025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handoutMaster" Target="handoutMasters/handout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9D62F4-3950-4153-882F-DD724401109C}" type="doc">
      <dgm:prSet loTypeId="urn:microsoft.com/office/officeart/2005/8/layout/chevron2" loCatId="process" qsTypeId="urn:microsoft.com/office/officeart/2005/8/quickstyle/3d2" qsCatId="3D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03A6ED3E-4233-49D9-AB4F-8B954F8BF19F}">
      <dgm:prSet phldrT="[Text]" custT="1"/>
      <dgm:spPr/>
      <dgm:t>
        <a:bodyPr/>
        <a:lstStyle/>
        <a:p>
          <a:r>
            <a:rPr lang="en-CA" sz="1400" dirty="0" smtClean="0"/>
            <a:t>Erasing</a:t>
          </a:r>
          <a:endParaRPr lang="en-US" sz="1050" dirty="0"/>
        </a:p>
      </dgm:t>
    </dgm:pt>
    <dgm:pt modelId="{B399CCFF-8420-4BD5-B478-3FCB3B7BE7D1}" type="parTrans" cxnId="{3A49E79D-56FF-41F4-B212-9DA56FEDF095}">
      <dgm:prSet/>
      <dgm:spPr/>
      <dgm:t>
        <a:bodyPr/>
        <a:lstStyle/>
        <a:p>
          <a:endParaRPr lang="en-US"/>
        </a:p>
      </dgm:t>
    </dgm:pt>
    <dgm:pt modelId="{279FF972-BAF5-475B-85ED-87A64877F281}" type="sibTrans" cxnId="{3A49E79D-56FF-41F4-B212-9DA56FEDF095}">
      <dgm:prSet/>
      <dgm:spPr/>
      <dgm:t>
        <a:bodyPr/>
        <a:lstStyle/>
        <a:p>
          <a:endParaRPr lang="en-US"/>
        </a:p>
      </dgm:t>
    </dgm:pt>
    <dgm:pt modelId="{C20929C1-AC84-41F1-A984-849C9C41793A}">
      <dgm:prSet phldrT="[Text]"/>
      <dgm:spPr/>
      <dgm:t>
        <a:bodyPr/>
        <a:lstStyle/>
        <a:p>
          <a:r>
            <a:rPr lang="en-CA" dirty="0" smtClean="0"/>
            <a:t>File delete – remove the directory link to the file. Data can be recovered.</a:t>
          </a:r>
          <a:endParaRPr lang="en-US" dirty="0"/>
        </a:p>
      </dgm:t>
    </dgm:pt>
    <dgm:pt modelId="{4089419E-CC3D-4FD7-987F-2CF276F34000}" type="parTrans" cxnId="{21FC7A47-10DC-41A8-A7A4-6614A57C39CC}">
      <dgm:prSet/>
      <dgm:spPr/>
      <dgm:t>
        <a:bodyPr/>
        <a:lstStyle/>
        <a:p>
          <a:endParaRPr lang="en-US"/>
        </a:p>
      </dgm:t>
    </dgm:pt>
    <dgm:pt modelId="{90ED4CAA-A104-4790-97FF-96A3FC3DAD89}" type="sibTrans" cxnId="{21FC7A47-10DC-41A8-A7A4-6614A57C39CC}">
      <dgm:prSet/>
      <dgm:spPr/>
      <dgm:t>
        <a:bodyPr/>
        <a:lstStyle/>
        <a:p>
          <a:endParaRPr lang="en-US"/>
        </a:p>
      </dgm:t>
    </dgm:pt>
    <dgm:pt modelId="{7CA22EE2-75FF-45FD-8533-C786AF98722B}">
      <dgm:prSet phldrT="[Text]"/>
      <dgm:spPr/>
      <dgm:t>
        <a:bodyPr/>
        <a:lstStyle/>
        <a:p>
          <a:r>
            <a:rPr lang="en-US" dirty="0" smtClean="0"/>
            <a:t>Clearing</a:t>
          </a:r>
          <a:endParaRPr lang="en-US" sz="1050" dirty="0"/>
        </a:p>
      </dgm:t>
    </dgm:pt>
    <dgm:pt modelId="{AC5860B8-ADA0-4443-8716-800CFE9AFA47}" type="parTrans" cxnId="{63B0904A-F361-40CB-A2C5-2668FEECF8D5}">
      <dgm:prSet/>
      <dgm:spPr/>
      <dgm:t>
        <a:bodyPr/>
        <a:lstStyle/>
        <a:p>
          <a:endParaRPr lang="en-US"/>
        </a:p>
      </dgm:t>
    </dgm:pt>
    <dgm:pt modelId="{106C2752-84E1-420E-B9AC-BAD12DD0BF7F}" type="sibTrans" cxnId="{63B0904A-F361-40CB-A2C5-2668FEECF8D5}">
      <dgm:prSet/>
      <dgm:spPr/>
      <dgm:t>
        <a:bodyPr/>
        <a:lstStyle/>
        <a:p>
          <a:endParaRPr lang="en-US"/>
        </a:p>
      </dgm:t>
    </dgm:pt>
    <dgm:pt modelId="{B004D288-F55A-4DB5-84CF-ED303890755F}">
      <dgm:prSet phldrT="[Text]"/>
      <dgm:spPr/>
      <dgm:t>
        <a:bodyPr/>
        <a:lstStyle/>
        <a:p>
          <a:r>
            <a:rPr lang="en-CA" dirty="0" smtClean="0"/>
            <a:t>Erasing, Clearing, Overwrite: unclassified data (1s and 0s) are written over part or all of media, ensures data cannot be recovered by any means.</a:t>
          </a:r>
          <a:endParaRPr lang="en-US" dirty="0"/>
        </a:p>
      </dgm:t>
    </dgm:pt>
    <dgm:pt modelId="{3D520F14-CA5D-4CEA-BD45-BA866BF7ACD2}" type="parTrans" cxnId="{F9A35B6D-422E-4293-9892-EC5678B60C85}">
      <dgm:prSet/>
      <dgm:spPr/>
      <dgm:t>
        <a:bodyPr/>
        <a:lstStyle/>
        <a:p>
          <a:endParaRPr lang="en-US"/>
        </a:p>
      </dgm:t>
    </dgm:pt>
    <dgm:pt modelId="{16A97953-FAA6-4F65-90AF-CFA0F5144319}" type="sibTrans" cxnId="{F9A35B6D-422E-4293-9892-EC5678B60C85}">
      <dgm:prSet/>
      <dgm:spPr/>
      <dgm:t>
        <a:bodyPr/>
        <a:lstStyle/>
        <a:p>
          <a:endParaRPr lang="en-US"/>
        </a:p>
      </dgm:t>
    </dgm:pt>
    <dgm:pt modelId="{8C3211D0-0B07-4B95-B862-820AE9927E6C}">
      <dgm:prSet phldrT="[Text]"/>
      <dgm:spPr/>
      <dgm:t>
        <a:bodyPr/>
        <a:lstStyle/>
        <a:p>
          <a:r>
            <a:rPr lang="en-US" dirty="0" smtClean="0"/>
            <a:t>Purging</a:t>
          </a:r>
          <a:endParaRPr lang="en-US" sz="1050" dirty="0"/>
        </a:p>
      </dgm:t>
    </dgm:pt>
    <dgm:pt modelId="{F850D4BC-8931-4D1C-9E21-08D6E17CCE71}" type="parTrans" cxnId="{F5849150-5FA9-488A-9449-9E34BA1FB3B1}">
      <dgm:prSet/>
      <dgm:spPr/>
      <dgm:t>
        <a:bodyPr/>
        <a:lstStyle/>
        <a:p>
          <a:endParaRPr lang="en-US"/>
        </a:p>
      </dgm:t>
    </dgm:pt>
    <dgm:pt modelId="{324549AF-92E7-4B62-91CE-C4A3F21DAACA}" type="sibTrans" cxnId="{F5849150-5FA9-488A-9449-9E34BA1FB3B1}">
      <dgm:prSet/>
      <dgm:spPr/>
      <dgm:t>
        <a:bodyPr/>
        <a:lstStyle/>
        <a:p>
          <a:endParaRPr lang="en-US"/>
        </a:p>
      </dgm:t>
    </dgm:pt>
    <dgm:pt modelId="{E2C2A761-2AE2-4275-A72A-1128F59CC016}">
      <dgm:prSet phldrT="[Text]"/>
      <dgm:spPr/>
      <dgm:t>
        <a:bodyPr/>
        <a:lstStyle/>
        <a:p>
          <a:r>
            <a:rPr lang="en-CA" dirty="0" smtClean="0"/>
            <a:t>Purging, sanitization, secure erase </a:t>
          </a:r>
          <a:r>
            <a:rPr lang="en-CA" dirty="0" smtClean="0"/>
            <a:t>– </a:t>
          </a:r>
          <a:r>
            <a:rPr lang="en-CA" dirty="0" smtClean="0"/>
            <a:t>overwrite operation  </a:t>
          </a:r>
          <a:r>
            <a:rPr lang="en-CA" dirty="0" smtClean="0"/>
            <a:t>is repeated 7x to </a:t>
          </a:r>
          <a:r>
            <a:rPr lang="en-CA" dirty="0" smtClean="0"/>
            <a:t>10x</a:t>
          </a:r>
          <a:endParaRPr lang="en-US" dirty="0"/>
        </a:p>
      </dgm:t>
    </dgm:pt>
    <dgm:pt modelId="{AE19540B-00D4-4841-B676-9F3ECB3A7E49}" type="parTrans" cxnId="{6B22DB54-7A61-4C57-ABE0-4FDF3BA2A0AA}">
      <dgm:prSet/>
      <dgm:spPr/>
      <dgm:t>
        <a:bodyPr/>
        <a:lstStyle/>
        <a:p>
          <a:endParaRPr lang="en-US"/>
        </a:p>
      </dgm:t>
    </dgm:pt>
    <dgm:pt modelId="{C7BCDE8D-D1C6-45D5-8292-49A394C6A4DA}" type="sibTrans" cxnId="{6B22DB54-7A61-4C57-ABE0-4FDF3BA2A0AA}">
      <dgm:prSet/>
      <dgm:spPr/>
      <dgm:t>
        <a:bodyPr/>
        <a:lstStyle/>
        <a:p>
          <a:endParaRPr lang="en-US"/>
        </a:p>
      </dgm:t>
    </dgm:pt>
    <dgm:pt modelId="{0B137589-8D73-41A4-ABB2-51B99FF82403}">
      <dgm:prSet/>
      <dgm:spPr/>
      <dgm:t>
        <a:bodyPr/>
        <a:lstStyle/>
        <a:p>
          <a:r>
            <a:rPr lang="en-CA" dirty="0" smtClean="0"/>
            <a:t>Degaussing magnetic media returns media to “new” or original unused state</a:t>
          </a:r>
        </a:p>
      </dgm:t>
    </dgm:pt>
    <dgm:pt modelId="{B2CB5161-CCEE-49D7-B145-7ADFBC0027C0}" type="parTrans" cxnId="{ED1A6C47-C210-4B39-8FEF-BA6E3C159602}">
      <dgm:prSet/>
      <dgm:spPr/>
      <dgm:t>
        <a:bodyPr/>
        <a:lstStyle/>
        <a:p>
          <a:endParaRPr lang="en-US"/>
        </a:p>
      </dgm:t>
    </dgm:pt>
    <dgm:pt modelId="{D8EE9102-81B7-427C-87E1-EFE73D5D13C4}" type="sibTrans" cxnId="{ED1A6C47-C210-4B39-8FEF-BA6E3C159602}">
      <dgm:prSet/>
      <dgm:spPr/>
      <dgm:t>
        <a:bodyPr/>
        <a:lstStyle/>
        <a:p>
          <a:endParaRPr lang="en-US"/>
        </a:p>
      </dgm:t>
    </dgm:pt>
    <dgm:pt modelId="{DE353A80-09FE-442B-8DCA-EF8109EA8736}">
      <dgm:prSet/>
      <dgm:spPr/>
      <dgm:t>
        <a:bodyPr/>
        <a:lstStyle/>
        <a:p>
          <a:r>
            <a:rPr lang="en-CA" dirty="0" smtClean="0"/>
            <a:t>Prevent laboratory attacks on magnetic </a:t>
          </a:r>
          <a:r>
            <a:rPr lang="en-CA" dirty="0" smtClean="0"/>
            <a:t>media</a:t>
          </a:r>
          <a:endParaRPr lang="en-CA" dirty="0"/>
        </a:p>
      </dgm:t>
    </dgm:pt>
    <dgm:pt modelId="{DFB20B8E-11B9-40DB-8B59-211B90AB49BD}" type="parTrans" cxnId="{8B25792B-F4E0-477A-8739-6E3DA88B2522}">
      <dgm:prSet/>
      <dgm:spPr/>
      <dgm:t>
        <a:bodyPr/>
        <a:lstStyle/>
        <a:p>
          <a:endParaRPr lang="en-US"/>
        </a:p>
      </dgm:t>
    </dgm:pt>
    <dgm:pt modelId="{7BB19992-EB54-4615-A676-0B878E68B8EF}" type="sibTrans" cxnId="{8B25792B-F4E0-477A-8739-6E3DA88B2522}">
      <dgm:prSet/>
      <dgm:spPr/>
      <dgm:t>
        <a:bodyPr/>
        <a:lstStyle/>
        <a:p>
          <a:endParaRPr lang="en-US"/>
        </a:p>
      </dgm:t>
    </dgm:pt>
    <dgm:pt modelId="{623D2C44-ABA2-4A84-868A-49D1AAFAD847}">
      <dgm:prSet/>
      <dgm:spPr/>
      <dgm:t>
        <a:bodyPr/>
        <a:lstStyle/>
        <a:p>
          <a:r>
            <a:rPr lang="en-US" sz="1050" dirty="0" smtClean="0"/>
            <a:t>Destruction</a:t>
          </a:r>
          <a:endParaRPr lang="en-US" sz="1050" dirty="0"/>
        </a:p>
      </dgm:t>
    </dgm:pt>
    <dgm:pt modelId="{4340036A-C131-4019-B223-11F6A63D9AF7}" type="parTrans" cxnId="{9D719CA3-7AC6-47A2-931D-C2D56FC3C621}">
      <dgm:prSet/>
      <dgm:spPr/>
      <dgm:t>
        <a:bodyPr/>
        <a:lstStyle/>
        <a:p>
          <a:endParaRPr lang="en-US"/>
        </a:p>
      </dgm:t>
    </dgm:pt>
    <dgm:pt modelId="{16870790-84FA-43E4-B84A-A2CC882B6623}" type="sibTrans" cxnId="{9D719CA3-7AC6-47A2-931D-C2D56FC3C621}">
      <dgm:prSet/>
      <dgm:spPr/>
      <dgm:t>
        <a:bodyPr/>
        <a:lstStyle/>
        <a:p>
          <a:endParaRPr lang="en-US"/>
        </a:p>
      </dgm:t>
    </dgm:pt>
    <dgm:pt modelId="{38A5D8AE-6461-4A4B-AE33-6C93793106ED}">
      <dgm:prSet/>
      <dgm:spPr/>
      <dgm:t>
        <a:bodyPr/>
        <a:lstStyle/>
        <a:p>
          <a:r>
            <a:rPr lang="en-CA" dirty="0" smtClean="0"/>
            <a:t>Occur after sanitization or as a means of sanitization</a:t>
          </a:r>
          <a:endParaRPr lang="en-US" dirty="0"/>
        </a:p>
      </dgm:t>
    </dgm:pt>
    <dgm:pt modelId="{0E72BD80-D0C8-431F-B35A-C494A94C099F}" type="parTrans" cxnId="{3F816DE6-B898-4699-9796-DADDB808CAD5}">
      <dgm:prSet/>
      <dgm:spPr/>
      <dgm:t>
        <a:bodyPr/>
        <a:lstStyle/>
        <a:p>
          <a:endParaRPr lang="en-US"/>
        </a:p>
      </dgm:t>
    </dgm:pt>
    <dgm:pt modelId="{60E2FA95-C5A8-47A1-817B-5E636F7ECFC0}" type="sibTrans" cxnId="{3F816DE6-B898-4699-9796-DADDB808CAD5}">
      <dgm:prSet/>
      <dgm:spPr/>
      <dgm:t>
        <a:bodyPr/>
        <a:lstStyle/>
        <a:p>
          <a:endParaRPr lang="en-US"/>
        </a:p>
      </dgm:t>
    </dgm:pt>
    <dgm:pt modelId="{5FA36FBB-9572-4D03-81EB-6F48C71EE4E6}">
      <dgm:prSet phldrT="[Text]"/>
      <dgm:spPr/>
      <dgm:t>
        <a:bodyPr/>
        <a:lstStyle/>
        <a:p>
          <a:r>
            <a:rPr lang="en-US" dirty="0" smtClean="0"/>
            <a:t>Suitable for reuse in the same environment</a:t>
          </a:r>
          <a:endParaRPr lang="en-US" dirty="0"/>
        </a:p>
      </dgm:t>
    </dgm:pt>
    <dgm:pt modelId="{80152589-E567-40B5-BDD6-BF783B58AA0A}" type="parTrans" cxnId="{77A126EF-F587-462A-8E6C-B52C195648EE}">
      <dgm:prSet/>
      <dgm:spPr/>
      <dgm:t>
        <a:bodyPr/>
        <a:lstStyle/>
        <a:p>
          <a:endParaRPr lang="en-US"/>
        </a:p>
      </dgm:t>
    </dgm:pt>
    <dgm:pt modelId="{2AC969AC-CCFD-468A-A222-67AD885124AB}" type="sibTrans" cxnId="{77A126EF-F587-462A-8E6C-B52C195648EE}">
      <dgm:prSet/>
      <dgm:spPr/>
      <dgm:t>
        <a:bodyPr/>
        <a:lstStyle/>
        <a:p>
          <a:endParaRPr lang="en-US"/>
        </a:p>
      </dgm:t>
    </dgm:pt>
    <dgm:pt modelId="{67B33067-4777-491E-A370-9F97F6FE53A5}">
      <dgm:prSet/>
      <dgm:spPr/>
      <dgm:t>
        <a:bodyPr/>
        <a:lstStyle/>
        <a:p>
          <a:r>
            <a:rPr lang="en-CA" dirty="0" smtClean="0"/>
            <a:t>Suitable for reuse in different environment</a:t>
          </a:r>
          <a:endParaRPr lang="en-CA" dirty="0"/>
        </a:p>
      </dgm:t>
    </dgm:pt>
    <dgm:pt modelId="{AB81000B-2391-4316-9536-37EED49B0708}" type="parTrans" cxnId="{6D5C5534-3C5E-4F06-B208-3AA09538812B}">
      <dgm:prSet/>
      <dgm:spPr/>
      <dgm:t>
        <a:bodyPr/>
        <a:lstStyle/>
        <a:p>
          <a:endParaRPr lang="en-US"/>
        </a:p>
      </dgm:t>
    </dgm:pt>
    <dgm:pt modelId="{93EF7479-7FA5-49EC-8570-28CC957BB109}" type="sibTrans" cxnId="{6D5C5534-3C5E-4F06-B208-3AA09538812B}">
      <dgm:prSet/>
      <dgm:spPr/>
      <dgm:t>
        <a:bodyPr/>
        <a:lstStyle/>
        <a:p>
          <a:endParaRPr lang="en-US"/>
        </a:p>
      </dgm:t>
    </dgm:pt>
    <dgm:pt modelId="{C0FFCEDD-12D0-4F9F-B73E-8C4C07110E40}">
      <dgm:prSet/>
      <dgm:spPr/>
      <dgm:t>
        <a:bodyPr/>
        <a:lstStyle/>
        <a:p>
          <a:r>
            <a:rPr lang="en-US" dirty="0" smtClean="0"/>
            <a:t>End of useful life of media</a:t>
          </a:r>
          <a:endParaRPr lang="en-US" dirty="0"/>
        </a:p>
      </dgm:t>
    </dgm:pt>
    <dgm:pt modelId="{F9FE7B3A-4A7B-4763-8B13-69F4AB432B4F}" type="parTrans" cxnId="{71CBE0A6-5862-4BB1-B1D8-CDCAFA223153}">
      <dgm:prSet/>
      <dgm:spPr/>
      <dgm:t>
        <a:bodyPr/>
        <a:lstStyle/>
        <a:p>
          <a:endParaRPr lang="en-US"/>
        </a:p>
      </dgm:t>
    </dgm:pt>
    <dgm:pt modelId="{F2DB2D8C-4A3A-49C6-9AA6-4B58C8EA8D2A}" type="sibTrans" cxnId="{71CBE0A6-5862-4BB1-B1D8-CDCAFA223153}">
      <dgm:prSet/>
      <dgm:spPr/>
      <dgm:t>
        <a:bodyPr/>
        <a:lstStyle/>
        <a:p>
          <a:endParaRPr lang="en-US"/>
        </a:p>
      </dgm:t>
    </dgm:pt>
    <dgm:pt modelId="{89CD267C-8B26-4FD6-B55B-F1716EEB511A}" type="pres">
      <dgm:prSet presAssocID="{849D62F4-3950-4153-882F-DD724401109C}" presName="linearFlow" presStyleCnt="0">
        <dgm:presLayoutVars>
          <dgm:dir/>
          <dgm:animLvl val="lvl"/>
          <dgm:resizeHandles val="exact"/>
        </dgm:presLayoutVars>
      </dgm:prSet>
      <dgm:spPr/>
    </dgm:pt>
    <dgm:pt modelId="{75A92E02-9DEA-4B6B-97F7-BF3C61DFFA27}" type="pres">
      <dgm:prSet presAssocID="{03A6ED3E-4233-49D9-AB4F-8B954F8BF19F}" presName="composite" presStyleCnt="0"/>
      <dgm:spPr/>
    </dgm:pt>
    <dgm:pt modelId="{60777F44-FE1B-4D97-B6C7-CA9A76552762}" type="pres">
      <dgm:prSet presAssocID="{03A6ED3E-4233-49D9-AB4F-8B954F8BF19F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54BC8B15-AFC8-4A32-A3E9-D11CC5070EE5}" type="pres">
      <dgm:prSet presAssocID="{03A6ED3E-4233-49D9-AB4F-8B954F8BF19F}" presName="descendantText" presStyleLbl="alignAcc1" presStyleIdx="0" presStyleCnt="4">
        <dgm:presLayoutVars>
          <dgm:bulletEnabled val="1"/>
        </dgm:presLayoutVars>
      </dgm:prSet>
      <dgm:spPr/>
    </dgm:pt>
    <dgm:pt modelId="{0725D678-A191-4A21-A34C-FB9B3D3A0B62}" type="pres">
      <dgm:prSet presAssocID="{279FF972-BAF5-475B-85ED-87A64877F281}" presName="sp" presStyleCnt="0"/>
      <dgm:spPr/>
    </dgm:pt>
    <dgm:pt modelId="{597D87D9-EF9C-4E83-9D42-1FD5A4A8B7B3}" type="pres">
      <dgm:prSet presAssocID="{7CA22EE2-75FF-45FD-8533-C786AF98722B}" presName="composite" presStyleCnt="0"/>
      <dgm:spPr/>
    </dgm:pt>
    <dgm:pt modelId="{33E7D17C-2BF2-421D-9D6D-1AE7692898DE}" type="pres">
      <dgm:prSet presAssocID="{7CA22EE2-75FF-45FD-8533-C786AF98722B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6988DF86-1586-4821-BCA6-9EB83E22A7C2}" type="pres">
      <dgm:prSet presAssocID="{7CA22EE2-75FF-45FD-8533-C786AF98722B}" presName="descendantText" presStyleLbl="alignAcc1" presStyleIdx="1" presStyleCnt="4">
        <dgm:presLayoutVars>
          <dgm:bulletEnabled val="1"/>
        </dgm:presLayoutVars>
      </dgm:prSet>
      <dgm:spPr/>
    </dgm:pt>
    <dgm:pt modelId="{B9B41AB3-2DCD-447D-9C2E-A70A19B6B6B9}" type="pres">
      <dgm:prSet presAssocID="{106C2752-84E1-420E-B9AC-BAD12DD0BF7F}" presName="sp" presStyleCnt="0"/>
      <dgm:spPr/>
    </dgm:pt>
    <dgm:pt modelId="{A379715F-F1B5-4F76-AEE2-0037DA7B0C44}" type="pres">
      <dgm:prSet presAssocID="{8C3211D0-0B07-4B95-B862-820AE9927E6C}" presName="composite" presStyleCnt="0"/>
      <dgm:spPr/>
    </dgm:pt>
    <dgm:pt modelId="{D1585A89-E5C0-4BCC-83AD-FBCE2C2D7A12}" type="pres">
      <dgm:prSet presAssocID="{8C3211D0-0B07-4B95-B862-820AE9927E6C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DF554845-0529-4DE6-B16F-4DBD4061620C}" type="pres">
      <dgm:prSet presAssocID="{8C3211D0-0B07-4B95-B862-820AE9927E6C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8A0E58-E1E5-459F-8892-ADDE76321D54}" type="pres">
      <dgm:prSet presAssocID="{324549AF-92E7-4B62-91CE-C4A3F21DAACA}" presName="sp" presStyleCnt="0"/>
      <dgm:spPr/>
    </dgm:pt>
    <dgm:pt modelId="{5E807BBD-AF99-4BA3-AE29-5DA0CEA86F9C}" type="pres">
      <dgm:prSet presAssocID="{623D2C44-ABA2-4A84-868A-49D1AAFAD847}" presName="composite" presStyleCnt="0"/>
      <dgm:spPr/>
    </dgm:pt>
    <dgm:pt modelId="{E01997B2-A78D-4A59-B4CF-BCC15D94D0CE}" type="pres">
      <dgm:prSet presAssocID="{623D2C44-ABA2-4A84-868A-49D1AAFAD847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D5543BD8-7325-4AA6-9A76-8BD40685FF5C}" type="pres">
      <dgm:prSet presAssocID="{623D2C44-ABA2-4A84-868A-49D1AAFAD847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1AAB5B-50F6-485F-8089-4BB6345AA6EE}" type="presOf" srcId="{7CA22EE2-75FF-45FD-8533-C786AF98722B}" destId="{33E7D17C-2BF2-421D-9D6D-1AE7692898DE}" srcOrd="0" destOrd="0" presId="urn:microsoft.com/office/officeart/2005/8/layout/chevron2"/>
    <dgm:cxn modelId="{DE8C6F4B-FEE4-499B-AF23-D4849112EC96}" type="presOf" srcId="{5FA36FBB-9572-4D03-81EB-6F48C71EE4E6}" destId="{6988DF86-1586-4821-BCA6-9EB83E22A7C2}" srcOrd="0" destOrd="1" presId="urn:microsoft.com/office/officeart/2005/8/layout/chevron2"/>
    <dgm:cxn modelId="{997D394A-DE75-4706-8A2D-06D8D482D5C9}" type="presOf" srcId="{0B137589-8D73-41A4-ABB2-51B99FF82403}" destId="{DF554845-0529-4DE6-B16F-4DBD4061620C}" srcOrd="0" destOrd="1" presId="urn:microsoft.com/office/officeart/2005/8/layout/chevron2"/>
    <dgm:cxn modelId="{21FC7A47-10DC-41A8-A7A4-6614A57C39CC}" srcId="{03A6ED3E-4233-49D9-AB4F-8B954F8BF19F}" destId="{C20929C1-AC84-41F1-A984-849C9C41793A}" srcOrd="0" destOrd="0" parTransId="{4089419E-CC3D-4FD7-987F-2CF276F34000}" sibTransId="{90ED4CAA-A104-4790-97FF-96A3FC3DAD89}"/>
    <dgm:cxn modelId="{71CBE0A6-5862-4BB1-B1D8-CDCAFA223153}" srcId="{623D2C44-ABA2-4A84-868A-49D1AAFAD847}" destId="{C0FFCEDD-12D0-4F9F-B73E-8C4C07110E40}" srcOrd="1" destOrd="0" parTransId="{F9FE7B3A-4A7B-4763-8B13-69F4AB432B4F}" sibTransId="{F2DB2D8C-4A3A-49C6-9AA6-4B58C8EA8D2A}"/>
    <dgm:cxn modelId="{37D08C2B-0164-498D-9FBD-432B42D917D1}" type="presOf" srcId="{C20929C1-AC84-41F1-A984-849C9C41793A}" destId="{54BC8B15-AFC8-4A32-A3E9-D11CC5070EE5}" srcOrd="0" destOrd="0" presId="urn:microsoft.com/office/officeart/2005/8/layout/chevron2"/>
    <dgm:cxn modelId="{2F90DB30-7C48-4B5D-8F7F-287CBC64A874}" type="presOf" srcId="{623D2C44-ABA2-4A84-868A-49D1AAFAD847}" destId="{E01997B2-A78D-4A59-B4CF-BCC15D94D0CE}" srcOrd="0" destOrd="0" presId="urn:microsoft.com/office/officeart/2005/8/layout/chevron2"/>
    <dgm:cxn modelId="{12BC89FD-70F3-4422-906F-1CE144E59102}" type="presOf" srcId="{C0FFCEDD-12D0-4F9F-B73E-8C4C07110E40}" destId="{D5543BD8-7325-4AA6-9A76-8BD40685FF5C}" srcOrd="0" destOrd="1" presId="urn:microsoft.com/office/officeart/2005/8/layout/chevron2"/>
    <dgm:cxn modelId="{6D5C5534-3C5E-4F06-B208-3AA09538812B}" srcId="{8C3211D0-0B07-4B95-B862-820AE9927E6C}" destId="{67B33067-4777-491E-A370-9F97F6FE53A5}" srcOrd="3" destOrd="0" parTransId="{AB81000B-2391-4316-9536-37EED49B0708}" sibTransId="{93EF7479-7FA5-49EC-8570-28CC957BB109}"/>
    <dgm:cxn modelId="{F9A35B6D-422E-4293-9892-EC5678B60C85}" srcId="{7CA22EE2-75FF-45FD-8533-C786AF98722B}" destId="{B004D288-F55A-4DB5-84CF-ED303890755F}" srcOrd="0" destOrd="0" parTransId="{3D520F14-CA5D-4CEA-BD45-BA866BF7ACD2}" sibTransId="{16A97953-FAA6-4F65-90AF-CFA0F5144319}"/>
    <dgm:cxn modelId="{ED1A6C47-C210-4B39-8FEF-BA6E3C159602}" srcId="{8C3211D0-0B07-4B95-B862-820AE9927E6C}" destId="{0B137589-8D73-41A4-ABB2-51B99FF82403}" srcOrd="1" destOrd="0" parTransId="{B2CB5161-CCEE-49D7-B145-7ADFBC0027C0}" sibTransId="{D8EE9102-81B7-427C-87E1-EFE73D5D13C4}"/>
    <dgm:cxn modelId="{66108727-41AD-456B-AF38-F7BF981200D8}" type="presOf" srcId="{03A6ED3E-4233-49D9-AB4F-8B954F8BF19F}" destId="{60777F44-FE1B-4D97-B6C7-CA9A76552762}" srcOrd="0" destOrd="0" presId="urn:microsoft.com/office/officeart/2005/8/layout/chevron2"/>
    <dgm:cxn modelId="{4B698A6D-96E7-4F7D-AC78-74B47A0485F1}" type="presOf" srcId="{67B33067-4777-491E-A370-9F97F6FE53A5}" destId="{DF554845-0529-4DE6-B16F-4DBD4061620C}" srcOrd="0" destOrd="3" presId="urn:microsoft.com/office/officeart/2005/8/layout/chevron2"/>
    <dgm:cxn modelId="{841BB2FA-996B-4E93-AC3A-E0B37A281CB5}" type="presOf" srcId="{849D62F4-3950-4153-882F-DD724401109C}" destId="{89CD267C-8B26-4FD6-B55B-F1716EEB511A}" srcOrd="0" destOrd="0" presId="urn:microsoft.com/office/officeart/2005/8/layout/chevron2"/>
    <dgm:cxn modelId="{A8C97C59-5AD7-4A63-8B3B-D490F2876268}" type="presOf" srcId="{8C3211D0-0B07-4B95-B862-820AE9927E6C}" destId="{D1585A89-E5C0-4BCC-83AD-FBCE2C2D7A12}" srcOrd="0" destOrd="0" presId="urn:microsoft.com/office/officeart/2005/8/layout/chevron2"/>
    <dgm:cxn modelId="{9D719CA3-7AC6-47A2-931D-C2D56FC3C621}" srcId="{849D62F4-3950-4153-882F-DD724401109C}" destId="{623D2C44-ABA2-4A84-868A-49D1AAFAD847}" srcOrd="3" destOrd="0" parTransId="{4340036A-C131-4019-B223-11F6A63D9AF7}" sibTransId="{16870790-84FA-43E4-B84A-A2CC882B6623}"/>
    <dgm:cxn modelId="{6B22DB54-7A61-4C57-ABE0-4FDF3BA2A0AA}" srcId="{8C3211D0-0B07-4B95-B862-820AE9927E6C}" destId="{E2C2A761-2AE2-4275-A72A-1128F59CC016}" srcOrd="0" destOrd="0" parTransId="{AE19540B-00D4-4841-B676-9F3ECB3A7E49}" sibTransId="{C7BCDE8D-D1C6-45D5-8292-49A394C6A4DA}"/>
    <dgm:cxn modelId="{77A126EF-F587-462A-8E6C-B52C195648EE}" srcId="{7CA22EE2-75FF-45FD-8533-C786AF98722B}" destId="{5FA36FBB-9572-4D03-81EB-6F48C71EE4E6}" srcOrd="1" destOrd="0" parTransId="{80152589-E567-40B5-BDD6-BF783B58AA0A}" sibTransId="{2AC969AC-CCFD-468A-A222-67AD885124AB}"/>
    <dgm:cxn modelId="{CA266321-8DA2-4E72-8611-035F1F18FC6D}" type="presOf" srcId="{38A5D8AE-6461-4A4B-AE33-6C93793106ED}" destId="{D5543BD8-7325-4AA6-9A76-8BD40685FF5C}" srcOrd="0" destOrd="0" presId="urn:microsoft.com/office/officeart/2005/8/layout/chevron2"/>
    <dgm:cxn modelId="{F5849150-5FA9-488A-9449-9E34BA1FB3B1}" srcId="{849D62F4-3950-4153-882F-DD724401109C}" destId="{8C3211D0-0B07-4B95-B862-820AE9927E6C}" srcOrd="2" destOrd="0" parTransId="{F850D4BC-8931-4D1C-9E21-08D6E17CCE71}" sibTransId="{324549AF-92E7-4B62-91CE-C4A3F21DAACA}"/>
    <dgm:cxn modelId="{6B6CF070-9554-42E8-AD86-5A50413F0650}" type="presOf" srcId="{B004D288-F55A-4DB5-84CF-ED303890755F}" destId="{6988DF86-1586-4821-BCA6-9EB83E22A7C2}" srcOrd="0" destOrd="0" presId="urn:microsoft.com/office/officeart/2005/8/layout/chevron2"/>
    <dgm:cxn modelId="{3F816DE6-B898-4699-9796-DADDB808CAD5}" srcId="{623D2C44-ABA2-4A84-868A-49D1AAFAD847}" destId="{38A5D8AE-6461-4A4B-AE33-6C93793106ED}" srcOrd="0" destOrd="0" parTransId="{0E72BD80-D0C8-431F-B35A-C494A94C099F}" sibTransId="{60E2FA95-C5A8-47A1-817B-5E636F7ECFC0}"/>
    <dgm:cxn modelId="{7884267E-2F3B-4E43-85B8-0792D91936E0}" type="presOf" srcId="{E2C2A761-2AE2-4275-A72A-1128F59CC016}" destId="{DF554845-0529-4DE6-B16F-4DBD4061620C}" srcOrd="0" destOrd="0" presId="urn:microsoft.com/office/officeart/2005/8/layout/chevron2"/>
    <dgm:cxn modelId="{18AF631F-09C7-4DBE-AF13-C34DF11F4CD8}" type="presOf" srcId="{DE353A80-09FE-442B-8DCA-EF8109EA8736}" destId="{DF554845-0529-4DE6-B16F-4DBD4061620C}" srcOrd="0" destOrd="2" presId="urn:microsoft.com/office/officeart/2005/8/layout/chevron2"/>
    <dgm:cxn modelId="{63B0904A-F361-40CB-A2C5-2668FEECF8D5}" srcId="{849D62F4-3950-4153-882F-DD724401109C}" destId="{7CA22EE2-75FF-45FD-8533-C786AF98722B}" srcOrd="1" destOrd="0" parTransId="{AC5860B8-ADA0-4443-8716-800CFE9AFA47}" sibTransId="{106C2752-84E1-420E-B9AC-BAD12DD0BF7F}"/>
    <dgm:cxn modelId="{8B25792B-F4E0-477A-8739-6E3DA88B2522}" srcId="{8C3211D0-0B07-4B95-B862-820AE9927E6C}" destId="{DE353A80-09FE-442B-8DCA-EF8109EA8736}" srcOrd="2" destOrd="0" parTransId="{DFB20B8E-11B9-40DB-8B59-211B90AB49BD}" sibTransId="{7BB19992-EB54-4615-A676-0B878E68B8EF}"/>
    <dgm:cxn modelId="{3A49E79D-56FF-41F4-B212-9DA56FEDF095}" srcId="{849D62F4-3950-4153-882F-DD724401109C}" destId="{03A6ED3E-4233-49D9-AB4F-8B954F8BF19F}" srcOrd="0" destOrd="0" parTransId="{B399CCFF-8420-4BD5-B478-3FCB3B7BE7D1}" sibTransId="{279FF972-BAF5-475B-85ED-87A64877F281}"/>
    <dgm:cxn modelId="{AC0174E9-7697-4713-99FC-41EA527652CF}" type="presParOf" srcId="{89CD267C-8B26-4FD6-B55B-F1716EEB511A}" destId="{75A92E02-9DEA-4B6B-97F7-BF3C61DFFA27}" srcOrd="0" destOrd="0" presId="urn:microsoft.com/office/officeart/2005/8/layout/chevron2"/>
    <dgm:cxn modelId="{D8D9783C-77E6-492A-8C88-683F8326FFF0}" type="presParOf" srcId="{75A92E02-9DEA-4B6B-97F7-BF3C61DFFA27}" destId="{60777F44-FE1B-4D97-B6C7-CA9A76552762}" srcOrd="0" destOrd="0" presId="urn:microsoft.com/office/officeart/2005/8/layout/chevron2"/>
    <dgm:cxn modelId="{F545ED1D-76BA-4198-806D-B66F1D55EFAD}" type="presParOf" srcId="{75A92E02-9DEA-4B6B-97F7-BF3C61DFFA27}" destId="{54BC8B15-AFC8-4A32-A3E9-D11CC5070EE5}" srcOrd="1" destOrd="0" presId="urn:microsoft.com/office/officeart/2005/8/layout/chevron2"/>
    <dgm:cxn modelId="{DE9FA019-E8DA-43C4-AE6F-7539467FF603}" type="presParOf" srcId="{89CD267C-8B26-4FD6-B55B-F1716EEB511A}" destId="{0725D678-A191-4A21-A34C-FB9B3D3A0B62}" srcOrd="1" destOrd="0" presId="urn:microsoft.com/office/officeart/2005/8/layout/chevron2"/>
    <dgm:cxn modelId="{CCDC5A0F-83C6-4FA9-BFB2-771D17112304}" type="presParOf" srcId="{89CD267C-8B26-4FD6-B55B-F1716EEB511A}" destId="{597D87D9-EF9C-4E83-9D42-1FD5A4A8B7B3}" srcOrd="2" destOrd="0" presId="urn:microsoft.com/office/officeart/2005/8/layout/chevron2"/>
    <dgm:cxn modelId="{3F815FED-343C-4877-8092-B592185AA73A}" type="presParOf" srcId="{597D87D9-EF9C-4E83-9D42-1FD5A4A8B7B3}" destId="{33E7D17C-2BF2-421D-9D6D-1AE7692898DE}" srcOrd="0" destOrd="0" presId="urn:microsoft.com/office/officeart/2005/8/layout/chevron2"/>
    <dgm:cxn modelId="{C3533E69-30BD-4831-9668-612B53F343E6}" type="presParOf" srcId="{597D87D9-EF9C-4E83-9D42-1FD5A4A8B7B3}" destId="{6988DF86-1586-4821-BCA6-9EB83E22A7C2}" srcOrd="1" destOrd="0" presId="urn:microsoft.com/office/officeart/2005/8/layout/chevron2"/>
    <dgm:cxn modelId="{D7560407-5B16-49B6-A1B4-34DEF277FE6B}" type="presParOf" srcId="{89CD267C-8B26-4FD6-B55B-F1716EEB511A}" destId="{B9B41AB3-2DCD-447D-9C2E-A70A19B6B6B9}" srcOrd="3" destOrd="0" presId="urn:microsoft.com/office/officeart/2005/8/layout/chevron2"/>
    <dgm:cxn modelId="{BF13EE8C-DCB0-4C95-8ACB-60E124A55E42}" type="presParOf" srcId="{89CD267C-8B26-4FD6-B55B-F1716EEB511A}" destId="{A379715F-F1B5-4F76-AEE2-0037DA7B0C44}" srcOrd="4" destOrd="0" presId="urn:microsoft.com/office/officeart/2005/8/layout/chevron2"/>
    <dgm:cxn modelId="{E2119A9E-4EA1-4C3D-A9EA-EFB6751232EB}" type="presParOf" srcId="{A379715F-F1B5-4F76-AEE2-0037DA7B0C44}" destId="{D1585A89-E5C0-4BCC-83AD-FBCE2C2D7A12}" srcOrd="0" destOrd="0" presId="urn:microsoft.com/office/officeart/2005/8/layout/chevron2"/>
    <dgm:cxn modelId="{AC2BD21D-0D0A-4281-8BDE-92E299026C0F}" type="presParOf" srcId="{A379715F-F1B5-4F76-AEE2-0037DA7B0C44}" destId="{DF554845-0529-4DE6-B16F-4DBD4061620C}" srcOrd="1" destOrd="0" presId="urn:microsoft.com/office/officeart/2005/8/layout/chevron2"/>
    <dgm:cxn modelId="{84C702D6-3DFC-4356-AD77-B33DDC8AE57E}" type="presParOf" srcId="{89CD267C-8B26-4FD6-B55B-F1716EEB511A}" destId="{028A0E58-E1E5-459F-8892-ADDE76321D54}" srcOrd="5" destOrd="0" presId="urn:microsoft.com/office/officeart/2005/8/layout/chevron2"/>
    <dgm:cxn modelId="{F73BAB11-7C5B-43EE-98C0-1F2C09B5574A}" type="presParOf" srcId="{89CD267C-8B26-4FD6-B55B-F1716EEB511A}" destId="{5E807BBD-AF99-4BA3-AE29-5DA0CEA86F9C}" srcOrd="6" destOrd="0" presId="urn:microsoft.com/office/officeart/2005/8/layout/chevron2"/>
    <dgm:cxn modelId="{BBDE92C1-0C3D-445E-88C6-0329EB7087E3}" type="presParOf" srcId="{5E807BBD-AF99-4BA3-AE29-5DA0CEA86F9C}" destId="{E01997B2-A78D-4A59-B4CF-BCC15D94D0CE}" srcOrd="0" destOrd="0" presId="urn:microsoft.com/office/officeart/2005/8/layout/chevron2"/>
    <dgm:cxn modelId="{99CFED37-16D4-40C5-8E25-1EBDA85FC281}" type="presParOf" srcId="{5E807BBD-AF99-4BA3-AE29-5DA0CEA86F9C}" destId="{D5543BD8-7325-4AA6-9A76-8BD40685FF5C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23" tIns="48161" rIns="96323" bIns="48161" numCol="1" anchor="t" anchorCtr="0" compatLnSpc="1">
            <a:prstTxWarp prst="textNoShape">
              <a:avLst/>
            </a:prstTxWarp>
          </a:bodyPr>
          <a:lstStyle>
            <a:lvl1pPr defTabSz="473075" eaLnBrk="0" hangingPunct="0">
              <a:lnSpc>
                <a:spcPct val="67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r>
              <a:rPr lang="en-US" dirty="0" smtClean="0"/>
              <a:t>L04 Operations Security</a:t>
            </a:r>
            <a:endParaRPr lang="en-US" dirty="0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23" tIns="48161" rIns="96323" bIns="48161" numCol="1" anchor="b" anchorCtr="0" compatLnSpc="1">
            <a:prstTxWarp prst="textNoShape">
              <a:avLst/>
            </a:prstTxWarp>
          </a:bodyPr>
          <a:lstStyle>
            <a:lvl1pPr defTabSz="473075" eaLnBrk="0" hangingPunct="0">
              <a:lnSpc>
                <a:spcPct val="67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r>
              <a:rPr lang="en-US" dirty="0" smtClean="0"/>
              <a:t>AnnMarie.Westgate@ryerson.ca</a:t>
            </a:r>
            <a:endParaRPr lang="en-US" dirty="0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23" tIns="48161" rIns="96323" bIns="48161" numCol="1" anchor="b" anchorCtr="0" compatLnSpc="1">
            <a:prstTxWarp prst="textNoShape">
              <a:avLst/>
            </a:prstTxWarp>
          </a:bodyPr>
          <a:lstStyle>
            <a:lvl1pPr algn="r" defTabSz="473075" eaLnBrk="0" hangingPunct="0">
              <a:lnSpc>
                <a:spcPct val="67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8189EDD3-76BA-409E-B0E6-92621F9885B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25993B-6460-4C99-86FF-B457DD5A7CFA}" type="datetimeFigureOut">
              <a:rPr lang="en-US" smtClean="0"/>
              <a:pPr/>
              <a:t>2/2/2010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Rectangle 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4513" cy="12790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7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38825" cy="431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462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471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98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518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439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92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55B203-3997-4749-8CA1-2834B273094B}" type="datetime1">
              <a:rPr lang="en-US" smtClean="0"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61EBDD-AF86-4FF7-B5AD-F4E135F15A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7122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447800"/>
            <a:ext cx="80772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042988" y="6237288"/>
            <a:ext cx="6049962" cy="423862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308850" y="6237288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fld id="{C3842863-015C-434C-A514-39A43B1A3B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7122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447800"/>
            <a:ext cx="39624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447800"/>
            <a:ext cx="39624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042988" y="6237288"/>
            <a:ext cx="6049962" cy="423862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308850" y="6237288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fld id="{FCB7D9E0-5D3E-483E-88C9-8F897663AF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7122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447800"/>
            <a:ext cx="80772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786188"/>
            <a:ext cx="80772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042988" y="6237288"/>
            <a:ext cx="6049962" cy="423862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308850" y="6237288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fld id="{7CF4E607-FE9B-4A6D-B8C3-4A88A88DC9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B3F893-7749-4D92-B63B-70726E0C847D}" type="datetime1">
              <a:rPr lang="en-US" smtClean="0"/>
              <a:t>2/2/2010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B1B84-1149-468F-8E3D-074FDC78B83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D032ED-2F90-45EA-A193-0D1FFF3F05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4000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981200"/>
            <a:ext cx="4000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4766AC-6E57-446D-8D29-7C48DA500217}" type="datetime1">
              <a:rPr lang="en-US" smtClean="0"/>
              <a:t>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BB694F-286E-4A65-92D2-B13F06A71E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F20D64-B0C7-4B94-9179-43B5AA02D904}" type="datetime1">
              <a:rPr lang="en-US" smtClean="0"/>
              <a:t>2/2/2010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AC5EBC-B10D-4583-A969-0D1DC2F7F9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46DC3A-D4D0-498D-BCD2-F06504096995}" type="datetime1">
              <a:rPr lang="en-US" smtClean="0"/>
              <a:t>2/2/2010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443A2-202C-40DA-938E-C7B2F59395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48CF00-2439-4F65-B9AE-C4BD31BAC80B}" type="datetime1">
              <a:rPr lang="en-US" smtClean="0"/>
              <a:t>2/2/2010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36B8DE-68D0-44E3-AD9A-4ED90CA9C1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725F67-66DF-4F66-8F64-AF1DCC569BFE}" type="datetime1">
              <a:rPr lang="en-US" smtClean="0"/>
              <a:t>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84BF3-DD52-4E48-B825-25FC64E6B5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B13076-71E3-40B6-B41D-E2E04BB742F9}" type="datetime1">
              <a:rPr lang="en-US" smtClean="0"/>
              <a:t>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C0A10F-6734-4F89-B7E7-A32D29EDC6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background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8153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fld id="{E3DB1FE2-468B-46F9-926E-50710653B047}" type="datetime1">
              <a:rPr lang="en-US" smtClean="0"/>
              <a:t>2/2/2010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400800"/>
            <a:ext cx="411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400800"/>
            <a:ext cx="457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accent2"/>
                </a:solidFill>
              </a:defRPr>
            </a:lvl1pPr>
          </a:lstStyle>
          <a:p>
            <a:fld id="{1E652683-1DA0-4231-9FA8-9F4A36E614D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0.w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L04 – Operations Security</a:t>
            </a:r>
            <a:endParaRPr lang="en-CA" dirty="0"/>
          </a:p>
        </p:txBody>
      </p:sp>
      <p:sp>
        <p:nvSpPr>
          <p:cNvPr id="19763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Sybex Chapters 13 &amp; 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032ED-2F90-45EA-A193-0D1FFF3F054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3876" name="Picture 4" descr="MCj0434734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643042" cy="1643042"/>
          </a:xfrm>
          <a:prstGeom prst="rect">
            <a:avLst/>
          </a:prstGeom>
          <a:noFill/>
        </p:spPr>
      </p:pic>
      <p:sp>
        <p:nvSpPr>
          <p:cNvPr id="4638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mtClean="0"/>
              <a:t>Need-to-know and </a:t>
            </a:r>
            <a:br>
              <a:rPr lang="en-CA" smtClean="0"/>
            </a:br>
            <a:r>
              <a:rPr lang="en-CA" smtClean="0"/>
              <a:t>least privilege</a:t>
            </a:r>
            <a:endParaRPr lang="en-CA" dirty="0"/>
          </a:p>
        </p:txBody>
      </p:sp>
      <p:sp>
        <p:nvSpPr>
          <p:cNvPr id="4638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CA" dirty="0" smtClean="0"/>
              <a:t>Need-to-know:  requirement to have access to, knowledge about, or possession of data or a resource in order to perform a specific work task</a:t>
            </a:r>
          </a:p>
          <a:p>
            <a:pPr lvl="1"/>
            <a:r>
              <a:rPr lang="en-CA" dirty="0" smtClean="0"/>
              <a:t>Determined by data owners</a:t>
            </a:r>
          </a:p>
          <a:p>
            <a:pPr lvl="1"/>
            <a:r>
              <a:rPr lang="en-CA" dirty="0" smtClean="0"/>
              <a:t>Not to be confused with want-to-know, feel-I’m-important-enough-to-know, and curious-to-know</a:t>
            </a:r>
          </a:p>
          <a:p>
            <a:r>
              <a:rPr lang="en-CA" dirty="0" smtClean="0"/>
              <a:t>Least privilege:  an access control principle that only the minimum access necessary to perform an operation should be granted, and that access should be granted only for the minimum amount of time necessary.</a:t>
            </a:r>
          </a:p>
          <a:p>
            <a:r>
              <a:rPr lang="en-CA" dirty="0" smtClean="0"/>
              <a:t>Accumulation of privileges:  problem:  over many years, an employee can gather access and privileges beyond what they need.</a:t>
            </a:r>
          </a:p>
          <a:p>
            <a:endParaRPr lang="en-CA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388F9-E2B1-4D0B-9147-5304B4A5279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/>
              <a:t>Operations Security Principles</a:t>
            </a:r>
            <a:br>
              <a:rPr lang="en-CA"/>
            </a:br>
            <a:r>
              <a:rPr lang="en-CA"/>
              <a:t>Changes in location</a:t>
            </a:r>
          </a:p>
        </p:txBody>
      </p:sp>
      <p:sp>
        <p:nvSpPr>
          <p:cNvPr id="4618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defTabSz="911225"/>
            <a:r>
              <a:rPr lang="en-CA" sz="2400" dirty="0"/>
              <a:t>Move a person to a new workstation</a:t>
            </a:r>
          </a:p>
          <a:p>
            <a:pPr marL="666750" lvl="1" indent="-266700" defTabSz="911225"/>
            <a:r>
              <a:rPr lang="en-CA" sz="2000" dirty="0"/>
              <a:t>Moving a person to a different workstation prevents user from altering system or installing unapproved software.</a:t>
            </a:r>
          </a:p>
          <a:p>
            <a:pPr marL="666750" lvl="1" indent="-266700" defTabSz="911225"/>
            <a:r>
              <a:rPr lang="en-CA" sz="2000" dirty="0"/>
              <a:t>Encourages users to use network file server, instead of hard drive</a:t>
            </a:r>
          </a:p>
          <a:p>
            <a:pPr defTabSz="911225"/>
            <a:r>
              <a:rPr lang="en-CA" sz="2400" dirty="0"/>
              <a:t>Move a person to a new physical location in the office</a:t>
            </a:r>
          </a:p>
          <a:p>
            <a:pPr marL="666750" lvl="1" indent="-266700" defTabSz="911225"/>
            <a:r>
              <a:rPr lang="en-CA" sz="2000" dirty="0" smtClean="0"/>
              <a:t>Also </a:t>
            </a:r>
            <a:r>
              <a:rPr lang="en-CA" sz="2000" dirty="0"/>
              <a:t>be a deterrent to </a:t>
            </a:r>
            <a:r>
              <a:rPr lang="en-CA" sz="2000" dirty="0" smtClean="0"/>
              <a:t>collusion</a:t>
            </a:r>
          </a:p>
          <a:p>
            <a:pPr marL="666750" lvl="1" indent="-266700" defTabSz="911225"/>
            <a:r>
              <a:rPr lang="en-CA" sz="1800" dirty="0" smtClean="0"/>
              <a:t>Less </a:t>
            </a:r>
            <a:r>
              <a:rPr lang="en-CA" sz="1800" dirty="0"/>
              <a:t>familiar with neighbouring employees, so it is more risky to try to convince them to perform illegal or unauthorized activity</a:t>
            </a:r>
          </a:p>
          <a:p>
            <a:pPr defTabSz="911225"/>
            <a:r>
              <a:rPr lang="en-CA" sz="2400" dirty="0"/>
              <a:t>Similar to job rotation, but there is no change in job function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4CB1D0ED-9150-4FCB-8CAE-2AADB2C5462A}" type="slidenum">
              <a:rPr lang="en-US"/>
              <a:pPr/>
              <a:t>11</a:t>
            </a:fld>
            <a:endParaRPr lang="en-US"/>
          </a:p>
        </p:txBody>
      </p:sp>
      <p:pic>
        <p:nvPicPr>
          <p:cNvPr id="461830" name="Picture 6" descr="MCj0434709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388" y="-24"/>
            <a:ext cx="1911350" cy="6794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 dirty="0" smtClean="0"/>
              <a:t>Privileged </a:t>
            </a:r>
            <a:br>
              <a:rPr lang="en-CA" dirty="0" smtClean="0"/>
            </a:br>
            <a:r>
              <a:rPr lang="en-CA" dirty="0" smtClean="0"/>
              <a:t>Operations Functions</a:t>
            </a:r>
            <a:endParaRPr lang="en-CA" dirty="0"/>
          </a:p>
        </p:txBody>
      </p:sp>
      <p:sp>
        <p:nvSpPr>
          <p:cNvPr id="464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CA" sz="2400" dirty="0"/>
              <a:t>Activities that require special access or privileges to perform in a secure IT environment</a:t>
            </a:r>
          </a:p>
          <a:p>
            <a:pPr>
              <a:lnSpc>
                <a:spcPct val="90000"/>
              </a:lnSpc>
            </a:pPr>
            <a:r>
              <a:rPr lang="en-CA" sz="2400" dirty="0"/>
              <a:t>Protection principles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400" b="1" dirty="0"/>
              <a:t>Two man controls</a:t>
            </a:r>
            <a:r>
              <a:rPr lang="en-CA" sz="2400" dirty="0"/>
              <a:t>:  configuration that requires two administrators to work in conjunction to complete the task.  Benefits:  peer review, prevents collusion and fraud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400" b="1" dirty="0"/>
              <a:t>Rotation of duties</a:t>
            </a:r>
            <a:r>
              <a:rPr lang="en-CA" sz="2400" dirty="0"/>
              <a:t>:  switching security roles among several users on a regular basis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400" b="1" dirty="0"/>
              <a:t>Separation of duties</a:t>
            </a:r>
            <a:r>
              <a:rPr lang="en-CA" sz="2400" dirty="0"/>
              <a:t>: no single person has total control over a system’s or environment’s security mechanisms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48304B14-7786-4B6D-954B-26AEA23B3F5E}" type="slidenum">
              <a:rPr lang="en-US"/>
              <a:pPr/>
              <a:t>12</a:t>
            </a:fld>
            <a:endParaRPr lang="en-US"/>
          </a:p>
        </p:txBody>
      </p:sp>
      <p:pic>
        <p:nvPicPr>
          <p:cNvPr id="464900" name="Picture 4" descr="MCj0437527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388" y="188913"/>
            <a:ext cx="1876425" cy="1003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 dirty="0"/>
              <a:t>Operations Security </a:t>
            </a:r>
            <a:r>
              <a:rPr lang="en-CA" dirty="0" smtClean="0"/>
              <a:t>Concepts</a:t>
            </a:r>
            <a:endParaRPr lang="en-CA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System Administrators</a:t>
            </a:r>
            <a:endParaRPr lang="en-US" dirty="0"/>
          </a:p>
        </p:txBody>
      </p:sp>
      <p:sp>
        <p:nvSpPr>
          <p:cNvPr id="453635" name="Rectangle 3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CA" sz="1800" dirty="0" smtClean="0"/>
              <a:t>Maintenance </a:t>
            </a:r>
            <a:r>
              <a:rPr lang="en-CA" sz="1800" dirty="0"/>
              <a:t>and monitoring </a:t>
            </a:r>
          </a:p>
          <a:p>
            <a:pPr>
              <a:lnSpc>
                <a:spcPct val="90000"/>
              </a:lnSpc>
            </a:pPr>
            <a:r>
              <a:rPr lang="en-CA" sz="1800" dirty="0"/>
              <a:t>Workstations: properly configured to prevent users from introducing vulnerabilities</a:t>
            </a:r>
          </a:p>
          <a:p>
            <a:pPr>
              <a:lnSpc>
                <a:spcPct val="90000"/>
              </a:lnSpc>
            </a:pPr>
            <a:r>
              <a:rPr lang="en-CA" sz="1800" dirty="0"/>
              <a:t>Servers: </a:t>
            </a:r>
            <a:r>
              <a:rPr lang="en-CA" sz="1800" dirty="0" smtClean="0"/>
              <a:t>tighter security </a:t>
            </a:r>
            <a:r>
              <a:rPr lang="en-CA" sz="1800" dirty="0"/>
              <a:t>controls than </a:t>
            </a:r>
            <a:r>
              <a:rPr lang="en-CA" sz="1800" dirty="0" smtClean="0"/>
              <a:t>workstations</a:t>
            </a:r>
            <a:endParaRPr lang="en-CA" sz="1800" dirty="0"/>
          </a:p>
          <a:p>
            <a:pPr>
              <a:lnSpc>
                <a:spcPct val="90000"/>
              </a:lnSpc>
            </a:pPr>
            <a:r>
              <a:rPr lang="en-CA" sz="1800" dirty="0"/>
              <a:t>Network devices:  routers, switches, firewalls, IDs etc all must be managed</a:t>
            </a:r>
          </a:p>
          <a:p>
            <a:pPr>
              <a:lnSpc>
                <a:spcPct val="90000"/>
              </a:lnSpc>
            </a:pPr>
            <a:r>
              <a:rPr lang="en-CA" sz="1800" dirty="0"/>
              <a:t>Databases require administration (</a:t>
            </a:r>
            <a:r>
              <a:rPr lang="en-CA" sz="1800" dirty="0" err="1"/>
              <a:t>dba</a:t>
            </a:r>
            <a:r>
              <a:rPr lang="en-CA" sz="1800" dirty="0"/>
              <a:t>) similar to a client/ server environment, and other applications.</a:t>
            </a:r>
          </a:p>
          <a:p>
            <a:pPr>
              <a:lnSpc>
                <a:spcPct val="90000"/>
              </a:lnSpc>
            </a:pPr>
            <a:r>
              <a:rPr lang="en-CA" sz="1800" dirty="0"/>
              <a:t>May be responsible for setting the system time</a:t>
            </a:r>
            <a:r>
              <a:rPr lang="en-CA" dirty="0"/>
              <a:t>.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System Operators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CA" sz="1800" dirty="0" smtClean="0"/>
              <a:t>Require elevated privileges, but less than administrators</a:t>
            </a:r>
          </a:p>
          <a:p>
            <a:pPr>
              <a:lnSpc>
                <a:spcPct val="90000"/>
              </a:lnSpc>
            </a:pPr>
            <a:r>
              <a:rPr lang="en-CA" sz="1800" dirty="0" smtClean="0"/>
              <a:t>Initial load, start up the operating system</a:t>
            </a:r>
          </a:p>
          <a:p>
            <a:pPr>
              <a:lnSpc>
                <a:spcPct val="90000"/>
              </a:lnSpc>
            </a:pPr>
            <a:r>
              <a:rPr lang="en-CA" sz="1800" dirty="0" smtClean="0"/>
              <a:t>Monitor and respond to events: errors, interruptions, etc</a:t>
            </a:r>
          </a:p>
          <a:p>
            <a:pPr>
              <a:lnSpc>
                <a:spcPct val="90000"/>
              </a:lnSpc>
            </a:pPr>
            <a:r>
              <a:rPr lang="en-CA" sz="1800" dirty="0" smtClean="0"/>
              <a:t>Volume mounting</a:t>
            </a:r>
          </a:p>
          <a:p>
            <a:pPr>
              <a:lnSpc>
                <a:spcPct val="90000"/>
              </a:lnSpc>
            </a:pPr>
            <a:r>
              <a:rPr lang="en-CA" sz="1800" dirty="0" smtClean="0"/>
              <a:t>Controlling job flow</a:t>
            </a:r>
          </a:p>
          <a:p>
            <a:pPr>
              <a:lnSpc>
                <a:spcPct val="90000"/>
              </a:lnSpc>
            </a:pPr>
            <a:r>
              <a:rPr lang="en-CA" sz="1800" dirty="0" smtClean="0"/>
              <a:t>Bypass labelling of data, when data comes from external (foreign) sources</a:t>
            </a:r>
          </a:p>
          <a:p>
            <a:pPr>
              <a:lnSpc>
                <a:spcPct val="90000"/>
              </a:lnSpc>
            </a:pPr>
            <a:r>
              <a:rPr lang="en-CA" sz="1800" dirty="0" smtClean="0"/>
              <a:t>Renaming and re-labelling resources (not data!!!)</a:t>
            </a:r>
          </a:p>
          <a:p>
            <a:pPr>
              <a:lnSpc>
                <a:spcPct val="90000"/>
              </a:lnSpc>
            </a:pPr>
            <a:r>
              <a:rPr lang="en-CA" sz="1800" dirty="0" smtClean="0"/>
              <a:t>Reassignment of ports and lines</a:t>
            </a:r>
          </a:p>
          <a:p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081188B6-1AA8-4887-9F31-70D8A2BEBC9E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/>
              <a:t>Operations Security Concepts</a:t>
            </a:r>
            <a:br>
              <a:rPr lang="en-CA"/>
            </a:br>
            <a:r>
              <a:rPr lang="en-CA"/>
              <a:t>Privacy and protection</a:t>
            </a:r>
          </a:p>
        </p:txBody>
      </p:sp>
      <p:sp>
        <p:nvSpPr>
          <p:cNvPr id="4700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sz="2400"/>
              <a:t>Privacy</a:t>
            </a:r>
          </a:p>
          <a:p>
            <a:pPr lvl="1"/>
            <a:r>
              <a:rPr lang="en-CA" sz="2000"/>
              <a:t>Protection of personal information from disclosure to unauthorized individuals</a:t>
            </a:r>
          </a:p>
          <a:p>
            <a:pPr lvl="1"/>
            <a:r>
              <a:rPr lang="en-CA" sz="2000"/>
              <a:t>Address, name, postal code, race, age, religion</a:t>
            </a:r>
          </a:p>
          <a:p>
            <a:pPr lvl="1"/>
            <a:r>
              <a:rPr lang="en-CA" sz="2000"/>
              <a:t>Web surfing habits, purchase preferences</a:t>
            </a:r>
          </a:p>
          <a:p>
            <a:pPr lvl="1"/>
            <a:r>
              <a:rPr lang="en-CA" sz="2000"/>
              <a:t>Criminal or legal records, credit history</a:t>
            </a:r>
          </a:p>
          <a:p>
            <a:r>
              <a:rPr lang="en-CA" sz="2400" b="1"/>
              <a:t>Data aggregation</a:t>
            </a:r>
            <a:r>
              <a:rPr lang="en-CA" sz="2400"/>
              <a:t> is the act of combining data from several sources to construct more complete profiles on individuals or objects.</a:t>
            </a:r>
          </a:p>
          <a:p>
            <a:pPr lvl="2"/>
            <a:r>
              <a:rPr lang="en-CA" sz="1800"/>
              <a:t>Eg:  publish average salaries of all employees by postal code, addresses of all employees are available on intranet</a:t>
            </a:r>
          </a:p>
          <a:p>
            <a:r>
              <a:rPr lang="en-CA" sz="2400"/>
              <a:t>Threat: identity theft</a:t>
            </a:r>
            <a:endParaRPr lang="en-CA" sz="180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8484DE7D-96E6-4615-B492-500C28C6E6C9}" type="slidenum">
              <a:rPr lang="en-US"/>
              <a:pPr/>
              <a:t>14</a:t>
            </a:fld>
            <a:endParaRPr lang="en-US"/>
          </a:p>
        </p:txBody>
      </p:sp>
      <p:pic>
        <p:nvPicPr>
          <p:cNvPr id="470020" name="Picture 4" descr="MCj043252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" y="4081463"/>
            <a:ext cx="571500" cy="571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 sz="3200"/>
              <a:t>Operations Security Concepts</a:t>
            </a:r>
            <a:br>
              <a:rPr lang="en-CA" sz="3200"/>
            </a:br>
            <a:r>
              <a:rPr lang="en-CA" sz="3200"/>
              <a:t>Privacy and protection – Legal Requirements</a:t>
            </a:r>
          </a:p>
        </p:txBody>
      </p:sp>
      <p:sp>
        <p:nvSpPr>
          <p:cNvPr id="4669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CA" sz="2400"/>
              <a:t>Protection of Privacy is the law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CA" sz="2400"/>
              <a:t>Industry wide requirements, restrictions and regulations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CA" sz="2400"/>
              <a:t>Political laws at the national, provincial or state, and local municipality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CA" sz="2400"/>
              <a:t>Laws and other regulations should set the baseline for minimal security controls upon which security is built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CA" sz="2400"/>
              <a:t>Examples</a:t>
            </a:r>
          </a:p>
          <a:p>
            <a:pPr lvl="1">
              <a:lnSpc>
                <a:spcPct val="80000"/>
              </a:lnSpc>
            </a:pPr>
            <a:r>
              <a:rPr lang="en-CA" sz="2000"/>
              <a:t>HIPPA:  Health Insurance Portability and Accountability Act</a:t>
            </a:r>
          </a:p>
          <a:p>
            <a:pPr lvl="1">
              <a:lnSpc>
                <a:spcPct val="80000"/>
              </a:lnSpc>
            </a:pPr>
            <a:r>
              <a:rPr lang="en-CA" sz="2000"/>
              <a:t>GLBA:  Gramm-Leach-Gliley Financial Services Modernization Act</a:t>
            </a:r>
          </a:p>
          <a:p>
            <a:pPr lvl="1">
              <a:lnSpc>
                <a:spcPct val="80000"/>
              </a:lnSpc>
            </a:pPr>
            <a:r>
              <a:rPr lang="en-CA" sz="2000"/>
              <a:t>DMCA: Digital Millennium Copyright Act</a:t>
            </a:r>
          </a:p>
          <a:p>
            <a:pPr lvl="1">
              <a:lnSpc>
                <a:spcPct val="80000"/>
              </a:lnSpc>
            </a:pPr>
            <a:r>
              <a:rPr lang="en-CA" sz="2000"/>
              <a:t>FISMA:  Federal Information Security Management Act</a:t>
            </a:r>
          </a:p>
          <a:p>
            <a:pPr lvl="1">
              <a:lnSpc>
                <a:spcPct val="80000"/>
              </a:lnSpc>
            </a:pPr>
            <a:r>
              <a:rPr lang="en-CA" sz="2000"/>
              <a:t>SOX:  Sarbanes-Oxley section 404</a:t>
            </a:r>
          </a:p>
          <a:p>
            <a:pPr lvl="1">
              <a:lnSpc>
                <a:spcPct val="80000"/>
              </a:lnSpc>
            </a:pPr>
            <a:endParaRPr lang="en-CA" sz="20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031F5BB-C655-460B-8318-EB1497303D1C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/>
              <a:t>Examples of privacy concerns</a:t>
            </a:r>
          </a:p>
        </p:txBody>
      </p:sp>
      <p:sp>
        <p:nvSpPr>
          <p:cNvPr id="4730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CA"/>
              <a:t>Privacy of personal health information in light of the SARS outbreak</a:t>
            </a:r>
          </a:p>
          <a:p>
            <a:pPr>
              <a:buFontTx/>
              <a:buChar char="•"/>
            </a:pPr>
            <a:r>
              <a:rPr lang="en-CA"/>
              <a:t>Closed-circuit (CCTV) monitoring around drug replacement therapy clinics</a:t>
            </a:r>
          </a:p>
          <a:p>
            <a:pPr>
              <a:buFontTx/>
              <a:buChar char="•"/>
            </a:pPr>
            <a:r>
              <a:rPr lang="en-CA"/>
              <a:t>Personal information of students held by schools</a:t>
            </a:r>
          </a:p>
          <a:p>
            <a:pPr>
              <a:buFontTx/>
              <a:buChar char="•"/>
            </a:pPr>
            <a:r>
              <a:rPr lang="en-CA"/>
              <a:t>Use of photography in “public” places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AA476411-10AB-4403-B050-1B1BC8DB2E43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13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 dirty="0"/>
              <a:t>Operations Security Concepts</a:t>
            </a:r>
            <a:br>
              <a:rPr lang="en-CA" dirty="0"/>
            </a:br>
            <a:r>
              <a:rPr lang="en-CA" dirty="0"/>
              <a:t>Illegal activities</a:t>
            </a:r>
          </a:p>
        </p:txBody>
      </p:sp>
      <p:sp>
        <p:nvSpPr>
          <p:cNvPr id="4751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A" sz="2400" b="1" dirty="0"/>
              <a:t>Illegal activities:  </a:t>
            </a:r>
            <a:r>
              <a:rPr lang="en-CA" sz="2400" dirty="0"/>
              <a:t>actions that violate legal restrictions, requirements or regulations</a:t>
            </a:r>
          </a:p>
          <a:p>
            <a:pPr lvl="1"/>
            <a:r>
              <a:rPr lang="en-CA" sz="2000" dirty="0"/>
              <a:t>Example:  fraud, theft, misappropriation, unauthorized disclosure, espionage, entrapment (to lure another person into committing a crime), </a:t>
            </a:r>
            <a:r>
              <a:rPr lang="en-CA" sz="2000" dirty="0" smtClean="0"/>
              <a:t>etc</a:t>
            </a:r>
          </a:p>
          <a:p>
            <a:endParaRPr lang="en-CA" sz="2400" dirty="0" smtClean="0"/>
          </a:p>
          <a:p>
            <a:r>
              <a:rPr lang="en-CA" sz="2400" dirty="0" smtClean="0">
                <a:solidFill>
                  <a:srgbClr val="7030A0"/>
                </a:solidFill>
              </a:rPr>
              <a:t>A secure environment should provide mechanisms to prevent the committal of illegal activities</a:t>
            </a:r>
            <a:endParaRPr lang="en-CA" sz="2400" dirty="0" smtClean="0">
              <a:solidFill>
                <a:srgbClr val="7030A0"/>
              </a:solidFill>
            </a:endParaRPr>
          </a:p>
          <a:p>
            <a:endParaRPr lang="en-CA" sz="2400" dirty="0"/>
          </a:p>
          <a:p>
            <a:pPr>
              <a:buNone/>
            </a:pPr>
            <a:r>
              <a:rPr lang="en-CA" sz="2400" b="1" dirty="0"/>
              <a:t>Prevention:</a:t>
            </a:r>
          </a:p>
          <a:p>
            <a:pPr>
              <a:buFontTx/>
              <a:buChar char="•"/>
            </a:pPr>
            <a:r>
              <a:rPr lang="en-CA" sz="2400" dirty="0"/>
              <a:t>Identification, authorization (non-repudiation)</a:t>
            </a:r>
          </a:p>
          <a:p>
            <a:pPr>
              <a:buFontTx/>
              <a:buChar char="•"/>
            </a:pPr>
            <a:r>
              <a:rPr lang="en-CA" sz="2400" dirty="0"/>
              <a:t>Separation of duties, job rotation, mandatory vacations</a:t>
            </a:r>
          </a:p>
          <a:p>
            <a:pPr>
              <a:buFontTx/>
              <a:buChar char="•"/>
            </a:pPr>
            <a:r>
              <a:rPr lang="en-CA" sz="2400" dirty="0"/>
              <a:t>Background screening, awareness training</a:t>
            </a:r>
          </a:p>
          <a:p>
            <a:r>
              <a:rPr lang="en-CA" sz="2400" dirty="0"/>
              <a:t>Detection:  IDS, auditing</a:t>
            </a:r>
          </a:p>
          <a:p>
            <a:endParaRPr lang="en-CA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9665CD0-7CBB-49C0-9625-2E533F335800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308850" y="6237288"/>
            <a:ext cx="457200" cy="476250"/>
          </a:xfrm>
          <a:prstGeom prst="rect">
            <a:avLst/>
          </a:prstGeom>
        </p:spPr>
        <p:txBody>
          <a:bodyPr/>
          <a:lstStyle/>
          <a:p>
            <a:fld id="{EE156FA9-2D54-4EFF-93A7-C41E1F9B5278}" type="slidenum">
              <a:rPr lang="en-US"/>
              <a:pPr/>
              <a:t>18</a:t>
            </a:fld>
            <a:endParaRPr lang="en-US"/>
          </a:p>
        </p:txBody>
      </p:sp>
      <p:sp>
        <p:nvSpPr>
          <p:cNvPr id="47616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 dirty="0" smtClean="0"/>
              <a:t>Record </a:t>
            </a:r>
            <a:r>
              <a:rPr lang="en-CA" dirty="0"/>
              <a:t>retention</a:t>
            </a:r>
          </a:p>
        </p:txBody>
      </p:sp>
      <p:sp>
        <p:nvSpPr>
          <p:cNvPr id="476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CA" sz="2800" dirty="0"/>
              <a:t>What information is maintained?</a:t>
            </a:r>
          </a:p>
          <a:p>
            <a:pPr lvl="1">
              <a:lnSpc>
                <a:spcPct val="90000"/>
              </a:lnSpc>
            </a:pPr>
            <a:r>
              <a:rPr lang="en-CA" sz="2400" dirty="0"/>
              <a:t>Audit logs of user activity, logons, emails etc</a:t>
            </a:r>
          </a:p>
          <a:p>
            <a:pPr lvl="1">
              <a:lnSpc>
                <a:spcPct val="90000"/>
              </a:lnSpc>
            </a:pPr>
            <a:r>
              <a:rPr lang="en-CA" sz="2400" dirty="0"/>
              <a:t>Users have an expectation of privacy, and need to be made aware of what data is being collected</a:t>
            </a:r>
          </a:p>
          <a:p>
            <a:pPr>
              <a:lnSpc>
                <a:spcPct val="90000"/>
              </a:lnSpc>
            </a:pPr>
            <a:r>
              <a:rPr lang="en-CA" sz="2800" dirty="0"/>
              <a:t>For how long?</a:t>
            </a:r>
          </a:p>
          <a:p>
            <a:pPr lvl="1">
              <a:lnSpc>
                <a:spcPct val="90000"/>
              </a:lnSpc>
            </a:pPr>
            <a:r>
              <a:rPr lang="en-CA" sz="2400" dirty="0"/>
              <a:t>May be legal requirements for the retention and destruction of data, 3 years, 7 years, etc.</a:t>
            </a:r>
          </a:p>
          <a:p>
            <a:pPr>
              <a:lnSpc>
                <a:spcPct val="90000"/>
              </a:lnSpc>
            </a:pPr>
            <a:r>
              <a:rPr lang="en-CA" sz="2800" dirty="0"/>
              <a:t>Need to protect against data aggregation.</a:t>
            </a:r>
          </a:p>
          <a:p>
            <a:pPr>
              <a:lnSpc>
                <a:spcPct val="90000"/>
              </a:lnSpc>
            </a:pPr>
            <a:r>
              <a:rPr lang="en-CA" sz="2800" dirty="0"/>
              <a:t>Having data may be considered a </a:t>
            </a:r>
            <a:r>
              <a:rPr lang="en-CA" sz="2800" b="1" dirty="0"/>
              <a:t>liability</a:t>
            </a:r>
            <a:r>
              <a:rPr lang="en-CA" sz="2800" dirty="0"/>
              <a:t> in some cases, due to laws for privacy and security.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9714" name="Picture 2" descr="MPj0387752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5445125"/>
            <a:ext cx="1979612" cy="1412875"/>
          </a:xfrm>
          <a:prstGeom prst="rect">
            <a:avLst/>
          </a:prstGeom>
          <a:noFill/>
        </p:spPr>
      </p:pic>
      <p:pic>
        <p:nvPicPr>
          <p:cNvPr id="499715" name="Picture 3" descr="MPj01756220000[1]"/>
          <p:cNvPicPr>
            <a:picLocks noChangeAspect="1" noChangeArrowheads="1"/>
          </p:cNvPicPr>
          <p:nvPr/>
        </p:nvPicPr>
        <p:blipFill>
          <a:blip r:embed="rId4"/>
          <a:srcRect l="14764" r="14764"/>
          <a:stretch>
            <a:fillRect/>
          </a:stretch>
        </p:blipFill>
        <p:spPr bwMode="auto">
          <a:xfrm>
            <a:off x="7235825" y="1268413"/>
            <a:ext cx="1903413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9716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 dirty="0" smtClean="0"/>
              <a:t>Handling </a:t>
            </a:r>
            <a:r>
              <a:rPr lang="en-CA" dirty="0"/>
              <a:t>sensitive information and media</a:t>
            </a:r>
          </a:p>
        </p:txBody>
      </p:sp>
      <p:sp>
        <p:nvSpPr>
          <p:cNvPr id="499717" name="Rectangle 5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315224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CA" sz="2000" i="1" dirty="0" smtClean="0"/>
              <a:t>hardcopy </a:t>
            </a:r>
            <a:r>
              <a:rPr lang="en-CA" sz="2000" i="1" dirty="0"/>
              <a:t>documents</a:t>
            </a:r>
            <a:r>
              <a:rPr lang="en-CA" sz="2000" dirty="0"/>
              <a:t> and </a:t>
            </a:r>
            <a:r>
              <a:rPr lang="en-CA" sz="2000" i="1" dirty="0"/>
              <a:t>electronic files</a:t>
            </a:r>
            <a:r>
              <a:rPr lang="en-CA" sz="2000" dirty="0"/>
              <a:t> such as financial records, employee data, etc</a:t>
            </a:r>
          </a:p>
          <a:p>
            <a:pPr>
              <a:lnSpc>
                <a:spcPct val="80000"/>
              </a:lnSpc>
            </a:pPr>
            <a:r>
              <a:rPr lang="en-CA" sz="2000" dirty="0"/>
              <a:t>Marking</a:t>
            </a:r>
          </a:p>
          <a:p>
            <a:pPr lvl="1">
              <a:lnSpc>
                <a:spcPct val="80000"/>
              </a:lnSpc>
            </a:pPr>
            <a:r>
              <a:rPr lang="en-CA" sz="1800" dirty="0"/>
              <a:t>words that appear on documents to indicate sensitivity of documents, so that it can be handled appropriately</a:t>
            </a:r>
          </a:p>
          <a:p>
            <a:pPr lvl="1">
              <a:lnSpc>
                <a:spcPct val="80000"/>
              </a:lnSpc>
            </a:pPr>
            <a:r>
              <a:rPr lang="en-CA" sz="1800" dirty="0"/>
              <a:t>Labels should be crated automatically and stored with backup media</a:t>
            </a:r>
          </a:p>
          <a:p>
            <a:pPr lvl="1">
              <a:lnSpc>
                <a:spcPct val="80000"/>
              </a:lnSpc>
            </a:pPr>
            <a:r>
              <a:rPr lang="en-CA" sz="1800" dirty="0"/>
              <a:t>All removable media (USB, CD, printouts etc) must be physically labelled</a:t>
            </a:r>
          </a:p>
          <a:p>
            <a:pPr>
              <a:lnSpc>
                <a:spcPct val="80000"/>
              </a:lnSpc>
            </a:pPr>
            <a:r>
              <a:rPr lang="en-CA" sz="2000" dirty="0"/>
              <a:t>Handling</a:t>
            </a:r>
          </a:p>
          <a:p>
            <a:pPr lvl="1">
              <a:lnSpc>
                <a:spcPct val="80000"/>
              </a:lnSpc>
            </a:pPr>
            <a:r>
              <a:rPr lang="en-CA" sz="1800" dirty="0"/>
              <a:t>Organization must have procedures in place for handling marked documents according to its security label</a:t>
            </a:r>
          </a:p>
          <a:p>
            <a:pPr lvl="1">
              <a:lnSpc>
                <a:spcPct val="80000"/>
              </a:lnSpc>
            </a:pPr>
            <a:r>
              <a:rPr lang="en-CA" sz="1800" dirty="0"/>
              <a:t>Media must be stored in temperature, and humidity controlled environment</a:t>
            </a:r>
          </a:p>
          <a:p>
            <a:pPr lvl="1">
              <a:lnSpc>
                <a:spcPct val="80000"/>
              </a:lnSpc>
            </a:pPr>
            <a:r>
              <a:rPr lang="en-CA" sz="1800" dirty="0"/>
              <a:t>Covers how documents can be filed, emailed, faxed, copied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A31A7EE6-B192-43A5-9867-CDC9B33FCA7B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 Security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4572032"/>
          </a:xfrm>
        </p:spPr>
        <p:txBody>
          <a:bodyPr>
            <a:noAutofit/>
          </a:bodyPr>
          <a:lstStyle/>
          <a:p>
            <a:r>
              <a:rPr lang="en-US" sz="2000" dirty="0" smtClean="0"/>
              <a:t>Apply the following security concepts to activities:</a:t>
            </a:r>
          </a:p>
          <a:p>
            <a:pPr lvl="1"/>
            <a:r>
              <a:rPr lang="en-US" sz="1600" dirty="0" smtClean="0"/>
              <a:t>1 Need-to-know / least privilege; 2 Separation of duties and responsibilities; 3 Monitor special privileges (e.g. operators, administrators); 4 Job rotation; 5 Marking, handling, storing and destroying of sensitive information and media; 6 Record retention; 7 Back up critical information; 8 Anti-virus management; 9 Remote working; 10 Malware management</a:t>
            </a:r>
          </a:p>
          <a:p>
            <a:r>
              <a:rPr lang="en-US" sz="2000" dirty="0" smtClean="0"/>
              <a:t>Employ resource protection</a:t>
            </a:r>
          </a:p>
          <a:p>
            <a:r>
              <a:rPr lang="en-US" sz="2000" dirty="0" smtClean="0"/>
              <a:t>Handle violations, incidents, and breaches and report when necessary</a:t>
            </a:r>
          </a:p>
          <a:p>
            <a:r>
              <a:rPr lang="en-US" sz="2000" dirty="0" smtClean="0"/>
              <a:t>Support high availability (fault tolerance, </a:t>
            </a:r>
            <a:r>
              <a:rPr lang="en-US" sz="2000" dirty="0" err="1" smtClean="0"/>
              <a:t>DoS</a:t>
            </a:r>
            <a:r>
              <a:rPr lang="en-US" sz="2000" dirty="0" smtClean="0"/>
              <a:t> prevention)</a:t>
            </a:r>
          </a:p>
          <a:p>
            <a:r>
              <a:rPr lang="en-US" sz="2000" dirty="0" smtClean="0"/>
              <a:t>Implement and support patch and </a:t>
            </a:r>
            <a:r>
              <a:rPr lang="en-US" sz="2000" dirty="0" err="1" smtClean="0"/>
              <a:t>vuln</a:t>
            </a:r>
            <a:r>
              <a:rPr lang="en-US" sz="2000" dirty="0" smtClean="0"/>
              <a:t> management</a:t>
            </a:r>
          </a:p>
          <a:p>
            <a:r>
              <a:rPr lang="en-US" sz="2000" dirty="0" smtClean="0"/>
              <a:t>Ensure administrative management and control</a:t>
            </a:r>
          </a:p>
          <a:p>
            <a:r>
              <a:rPr lang="en-US" sz="2000" dirty="0" smtClean="0"/>
              <a:t>Understand configuration management concepts (</a:t>
            </a:r>
            <a:r>
              <a:rPr lang="en-US" sz="2000" dirty="0" err="1" smtClean="0"/>
              <a:t>e.g</a:t>
            </a:r>
            <a:r>
              <a:rPr lang="en-US" sz="2000" dirty="0" smtClean="0"/>
              <a:t> HW/SW)</a:t>
            </a:r>
          </a:p>
          <a:p>
            <a:r>
              <a:rPr lang="en-US" sz="2000" dirty="0" smtClean="0"/>
              <a:t>Respond to attack and other </a:t>
            </a:r>
            <a:r>
              <a:rPr lang="en-US" sz="2000" dirty="0" err="1" smtClean="0"/>
              <a:t>vuln</a:t>
            </a:r>
            <a:r>
              <a:rPr lang="en-US" sz="2000" dirty="0" smtClean="0"/>
              <a:t> (e.g. spam, virus, spyware, phishing)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032ED-2F90-45EA-A193-0D1FFF3F054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18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 dirty="0" smtClean="0"/>
              <a:t>Handling </a:t>
            </a:r>
            <a:r>
              <a:rPr lang="en-CA" dirty="0"/>
              <a:t>sensitive information and media</a:t>
            </a:r>
          </a:p>
        </p:txBody>
      </p:sp>
      <p:sp>
        <p:nvSpPr>
          <p:cNvPr id="47718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6815158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CA" sz="1600" dirty="0"/>
              <a:t>Storage</a:t>
            </a:r>
          </a:p>
          <a:p>
            <a:pPr lvl="1">
              <a:lnSpc>
                <a:spcPct val="80000"/>
              </a:lnSpc>
            </a:pPr>
            <a:r>
              <a:rPr lang="en-CA" sz="1400" dirty="0"/>
              <a:t>Organization must have procedures in place for storage of marked documents</a:t>
            </a:r>
          </a:p>
          <a:p>
            <a:pPr lvl="1">
              <a:lnSpc>
                <a:spcPct val="80000"/>
              </a:lnSpc>
            </a:pPr>
            <a:r>
              <a:rPr lang="en-CA" sz="1400" dirty="0"/>
              <a:t>Must be stored in a climate controlled environment, and not exposed to magnetic fields</a:t>
            </a:r>
          </a:p>
          <a:p>
            <a:pPr lvl="1">
              <a:lnSpc>
                <a:spcPct val="80000"/>
              </a:lnSpc>
            </a:pPr>
            <a:r>
              <a:rPr lang="en-CA" sz="1400" dirty="0"/>
              <a:t>Physical access must be protected</a:t>
            </a:r>
          </a:p>
          <a:p>
            <a:pPr>
              <a:lnSpc>
                <a:spcPct val="80000"/>
              </a:lnSpc>
            </a:pPr>
            <a:r>
              <a:rPr lang="en-CA" sz="1600" dirty="0"/>
              <a:t>Managing Life Span</a:t>
            </a:r>
          </a:p>
          <a:p>
            <a:pPr lvl="1">
              <a:lnSpc>
                <a:spcPct val="80000"/>
              </a:lnSpc>
            </a:pPr>
            <a:r>
              <a:rPr lang="en-CA" sz="1400" dirty="0"/>
              <a:t>Reusable media has a mean time to failure (MTTF), </a:t>
            </a:r>
            <a:r>
              <a:rPr lang="en-CA" sz="1400" dirty="0" err="1"/>
              <a:t>eg</a:t>
            </a:r>
            <a:r>
              <a:rPr lang="en-CA" sz="1400" dirty="0"/>
              <a:t> 3 to 10 times reuse before it is no longer used.  Reused media must be labelled.</a:t>
            </a:r>
          </a:p>
          <a:p>
            <a:pPr lvl="1">
              <a:lnSpc>
                <a:spcPct val="80000"/>
              </a:lnSpc>
            </a:pPr>
            <a:r>
              <a:rPr lang="en-CA" sz="1400" dirty="0"/>
              <a:t>Media for reuse must be purged to be used in a less secure environment, but this should be avoided. Cost of new media insignificant</a:t>
            </a:r>
          </a:p>
          <a:p>
            <a:pPr>
              <a:lnSpc>
                <a:spcPct val="80000"/>
              </a:lnSpc>
            </a:pPr>
            <a:r>
              <a:rPr lang="en-CA" sz="1600" dirty="0"/>
              <a:t>Destruction</a:t>
            </a:r>
          </a:p>
          <a:p>
            <a:pPr lvl="1">
              <a:lnSpc>
                <a:spcPct val="80000"/>
              </a:lnSpc>
            </a:pPr>
            <a:r>
              <a:rPr lang="en-CA" sz="1400" dirty="0"/>
              <a:t>Procedures must exist for destruction of sensitive information</a:t>
            </a:r>
          </a:p>
          <a:p>
            <a:pPr lvl="1">
              <a:lnSpc>
                <a:spcPct val="80000"/>
              </a:lnSpc>
            </a:pPr>
            <a:r>
              <a:rPr lang="en-CA" sz="1400" dirty="0"/>
              <a:t>This will be incineration, crushing, shredding, dissolving in caustic or acidic chemicals</a:t>
            </a:r>
          </a:p>
          <a:p>
            <a:pPr>
              <a:lnSpc>
                <a:spcPct val="80000"/>
              </a:lnSpc>
            </a:pPr>
            <a:r>
              <a:rPr lang="en-CA" sz="1600" dirty="0"/>
              <a:t>Media controls</a:t>
            </a:r>
          </a:p>
          <a:p>
            <a:pPr lvl="1">
              <a:lnSpc>
                <a:spcPct val="80000"/>
              </a:lnSpc>
            </a:pPr>
            <a:r>
              <a:rPr lang="en-CA" sz="1400" dirty="0"/>
              <a:t>Entering secure environment:  scan for viruses, malicious code, etc</a:t>
            </a:r>
          </a:p>
          <a:p>
            <a:pPr lvl="1">
              <a:lnSpc>
                <a:spcPct val="80000"/>
              </a:lnSpc>
            </a:pPr>
            <a:r>
              <a:rPr lang="en-CA" sz="1400" dirty="0"/>
              <a:t>Leaving secure environment: tracking device, sanitization / destruction</a:t>
            </a:r>
          </a:p>
          <a:p>
            <a:pPr lvl="1">
              <a:lnSpc>
                <a:spcPct val="80000"/>
              </a:lnSpc>
            </a:pPr>
            <a:endParaRPr lang="en-CA" sz="1600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84FA0668-26F6-40AC-A401-7C18518970DD}" type="slidenum">
              <a:rPr lang="en-US"/>
              <a:pPr/>
              <a:t>20</a:t>
            </a:fld>
            <a:endParaRPr lang="en-US"/>
          </a:p>
        </p:txBody>
      </p:sp>
      <p:pic>
        <p:nvPicPr>
          <p:cNvPr id="47719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15225" y="3141663"/>
            <a:ext cx="1628775" cy="24479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</p:pic>
      <p:pic>
        <p:nvPicPr>
          <p:cNvPr id="477193" name="Picture 9"/>
          <p:cNvPicPr>
            <a:picLocks noChangeAspect="1" noChangeArrowheads="1"/>
          </p:cNvPicPr>
          <p:nvPr/>
        </p:nvPicPr>
        <p:blipFill>
          <a:blip r:embed="rId4"/>
          <a:srcRect r="22675"/>
          <a:stretch>
            <a:fillRect/>
          </a:stretch>
        </p:blipFill>
        <p:spPr bwMode="auto">
          <a:xfrm>
            <a:off x="7594600" y="1268413"/>
            <a:ext cx="1585913" cy="1747837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Diagram 23"/>
          <p:cNvGraphicFramePr/>
          <p:nvPr/>
        </p:nvGraphicFramePr>
        <p:xfrm>
          <a:off x="285720" y="1571612"/>
          <a:ext cx="8429684" cy="5286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 sz="4000" dirty="0"/>
              <a:t>Prevent Disclosure via Reused Media</a:t>
            </a:r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C55E7-23BA-4363-B461-04E488550CF9}" type="slidenum">
              <a:rPr lang="en-US"/>
              <a:pPr/>
              <a:t>21</a:t>
            </a:fld>
            <a:endParaRPr lang="en-US"/>
          </a:p>
        </p:txBody>
      </p:sp>
      <p:pic>
        <p:nvPicPr>
          <p:cNvPr id="400407" name="Picture 23" descr="MCj04325260000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316913" y="153988"/>
            <a:ext cx="827087" cy="8270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/>
              <a:t>Question</a:t>
            </a:r>
          </a:p>
        </p:txBody>
      </p:sp>
      <p:sp>
        <p:nvSpPr>
          <p:cNvPr id="436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 defTabSz="911225"/>
            <a:r>
              <a:rPr lang="en-CA"/>
              <a:t>Which of the following is the </a:t>
            </a:r>
            <a:r>
              <a:rPr lang="en-CA">
                <a:solidFill>
                  <a:srgbClr val="FF3300"/>
                </a:solidFill>
              </a:rPr>
              <a:t>most reliable</a:t>
            </a:r>
            <a:r>
              <a:rPr lang="en-CA"/>
              <a:t>, secure means of removing data from magnetic storage media such as a magnetic tape, or a cassette?</a:t>
            </a:r>
          </a:p>
          <a:p>
            <a:pPr marL="857250" lvl="1" indent="-457200" defTabSz="911225">
              <a:buFont typeface="Wingdings" pitchFamily="2" charset="2"/>
              <a:buAutoNum type="alphaLcParenR"/>
            </a:pPr>
            <a:r>
              <a:rPr lang="en-CA"/>
              <a:t>Degaussing </a:t>
            </a:r>
          </a:p>
          <a:p>
            <a:pPr marL="857250" lvl="1" indent="-457200" defTabSz="911225">
              <a:buFont typeface="Wingdings" pitchFamily="2" charset="2"/>
              <a:buAutoNum type="alphaLcParenR"/>
            </a:pPr>
            <a:r>
              <a:rPr lang="en-CA"/>
              <a:t>Parity Bit Manipulation </a:t>
            </a:r>
          </a:p>
          <a:p>
            <a:pPr marL="857250" lvl="1" indent="-457200" defTabSz="911225">
              <a:buFont typeface="Wingdings" pitchFamily="2" charset="2"/>
              <a:buAutoNum type="alphaLcParenR"/>
            </a:pPr>
            <a:r>
              <a:rPr lang="en-CA"/>
              <a:t>Certification </a:t>
            </a:r>
          </a:p>
          <a:p>
            <a:pPr marL="857250" lvl="1" indent="-457200" defTabSz="911225">
              <a:buFont typeface="Wingdings" pitchFamily="2" charset="2"/>
              <a:buAutoNum type="alphaLcParenR"/>
            </a:pPr>
            <a:r>
              <a:rPr lang="en-CA"/>
              <a:t>Buffer overflow </a:t>
            </a:r>
          </a:p>
          <a:p>
            <a:pPr marL="857250" lvl="1" indent="-457200" defTabSz="911225"/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3D5DE308-98F2-408D-B20A-D629D38FB19D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21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/>
              <a:t>Remote access</a:t>
            </a:r>
          </a:p>
        </p:txBody>
      </p:sp>
      <p:sp>
        <p:nvSpPr>
          <p:cNvPr id="4782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/>
              <a:t>Remote access provides users to work remotely and access applications and data outside of the organizations building</a:t>
            </a:r>
          </a:p>
          <a:p>
            <a:r>
              <a:rPr lang="en-CA"/>
              <a:t>Pros:  improved productivity, can work at home</a:t>
            </a:r>
          </a:p>
          <a:p>
            <a:r>
              <a:rPr lang="en-CA"/>
              <a:t>Cons:  bypasses physical security controls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5EA95237-3E19-4E3B-83CB-C9F50734DAFA}" type="slidenum">
              <a:rPr lang="en-US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 dirty="0"/>
              <a:t>Part 2</a:t>
            </a:r>
            <a:br>
              <a:rPr lang="en-CA" dirty="0"/>
            </a:br>
            <a:r>
              <a:rPr lang="en-CA" dirty="0"/>
              <a:t>Operations Security Controls</a:t>
            </a:r>
          </a:p>
        </p:txBody>
      </p:sp>
      <p:sp>
        <p:nvSpPr>
          <p:cNvPr id="404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Char char="•"/>
            </a:pPr>
            <a:r>
              <a:rPr lang="en-CA" sz="2800" dirty="0"/>
              <a:t>security control types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800" dirty="0"/>
              <a:t>resource protection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800" dirty="0"/>
              <a:t>privileged entity controls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800" dirty="0"/>
              <a:t>configuration and change management controls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800" dirty="0"/>
              <a:t>administrative controls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800" dirty="0"/>
              <a:t>Personnel controls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800" dirty="0"/>
              <a:t>trusted recovery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800" dirty="0"/>
              <a:t>standards of due care, due diligence and gross negligence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D0C95CE5-795A-41D0-87FD-4AE5C2FD26E2}" type="slidenum">
              <a:rPr lang="en-US"/>
              <a:pPr/>
              <a:t>24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 dirty="0"/>
              <a:t/>
            </a:r>
            <a:br>
              <a:rPr lang="en-CA" dirty="0"/>
            </a:br>
            <a:r>
              <a:rPr lang="en-CA" dirty="0"/>
              <a:t>Resource protection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defTabSz="911225">
              <a:lnSpc>
                <a:spcPct val="90000"/>
              </a:lnSpc>
            </a:pPr>
            <a:r>
              <a:rPr lang="en-CA" sz="2400" dirty="0"/>
              <a:t>Resource Protection</a:t>
            </a:r>
          </a:p>
          <a:p>
            <a:pPr marL="666750" lvl="1" indent="-266700" defTabSz="911225">
              <a:lnSpc>
                <a:spcPct val="90000"/>
              </a:lnSpc>
            </a:pPr>
            <a:r>
              <a:rPr lang="en-CA" sz="2000" dirty="0"/>
              <a:t>Resources are the HW, SW and data assets of the IT infrastructure</a:t>
            </a:r>
          </a:p>
          <a:p>
            <a:pPr marL="666750" lvl="1" indent="-266700" defTabSz="911225">
              <a:lnSpc>
                <a:spcPct val="90000"/>
              </a:lnSpc>
            </a:pPr>
            <a:r>
              <a:rPr lang="en-CA" sz="2000" dirty="0"/>
              <a:t>Need to protect the Confidentiality, Integrity and availability of all these </a:t>
            </a:r>
            <a:r>
              <a:rPr lang="en-CA" sz="2000" dirty="0" smtClean="0"/>
              <a:t>resources</a:t>
            </a:r>
            <a:endParaRPr lang="en-CA" sz="2000" dirty="0"/>
          </a:p>
          <a:p>
            <a:pPr defTabSz="911225">
              <a:lnSpc>
                <a:spcPct val="90000"/>
              </a:lnSpc>
            </a:pPr>
            <a:r>
              <a:rPr lang="en-CA" sz="2400" dirty="0"/>
              <a:t>Hardware Controls</a:t>
            </a:r>
          </a:p>
          <a:p>
            <a:pPr marL="666750" lvl="1" indent="-266700" defTabSz="911225">
              <a:lnSpc>
                <a:spcPct val="90000"/>
              </a:lnSpc>
            </a:pPr>
            <a:r>
              <a:rPr lang="en-CA" sz="2000" dirty="0"/>
              <a:t>Focus on restricting and managing access to the IT infrastructure hardware.  All personnel should require authorization before being allowed to access HW components.  Third parties should be supervised.</a:t>
            </a:r>
          </a:p>
          <a:p>
            <a:pPr marL="666750" lvl="1" indent="-266700" defTabSz="911225">
              <a:lnSpc>
                <a:spcPct val="90000"/>
              </a:lnSpc>
            </a:pPr>
            <a:r>
              <a:rPr lang="en-CA" sz="2000" dirty="0"/>
              <a:t>HW administrator account names and passwords are often widely known presets, and should be changed.</a:t>
            </a:r>
          </a:p>
          <a:p>
            <a:pPr marL="666750" lvl="1" indent="-266700" defTabSz="911225">
              <a:lnSpc>
                <a:spcPct val="90000"/>
              </a:lnSpc>
              <a:buFontTx/>
              <a:buNone/>
            </a:pPr>
            <a:endParaRPr lang="en-CA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E9C91E01-7D52-454E-AEB6-0E4E65023738}" type="slidenum">
              <a:rPr lang="en-US"/>
              <a:pPr/>
              <a:t>25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 dirty="0"/>
              <a:t/>
            </a:r>
            <a:br>
              <a:rPr lang="en-CA" dirty="0"/>
            </a:br>
            <a:r>
              <a:rPr lang="en-CA" dirty="0"/>
              <a:t>Privileged Entity Controls</a:t>
            </a:r>
          </a:p>
        </p:txBody>
      </p:sp>
      <p:sp>
        <p:nvSpPr>
          <p:cNvPr id="4792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defTabSz="911225">
              <a:lnSpc>
                <a:spcPct val="90000"/>
              </a:lnSpc>
            </a:pPr>
            <a:r>
              <a:rPr lang="en-CA" sz="2400"/>
              <a:t>Privileged Entity Controls</a:t>
            </a:r>
          </a:p>
          <a:p>
            <a:pPr marL="666750" lvl="1" indent="-266700" defTabSz="911225">
              <a:lnSpc>
                <a:spcPct val="90000"/>
              </a:lnSpc>
            </a:pPr>
            <a:r>
              <a:rPr lang="en-CA" sz="2000"/>
              <a:t>A privileged entity is an administrator or system operator who has access to the privileged operations functions (system commands, system control interfaces, system log/audit files, etc)</a:t>
            </a:r>
          </a:p>
          <a:p>
            <a:pPr marL="666750" lvl="1" indent="-266700" defTabSz="911225">
              <a:lnSpc>
                <a:spcPct val="90000"/>
              </a:lnSpc>
            </a:pPr>
            <a:r>
              <a:rPr lang="en-CA" sz="2000"/>
              <a:t>Access to privileged entity controls should be restricted and audited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E233E64F-FA28-4668-A4BC-0067AE050FFC}" type="slidenum">
              <a:rPr lang="en-US"/>
              <a:pPr/>
              <a:t>26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 dirty="0"/>
              <a:t>Operations Security Controls</a:t>
            </a:r>
          </a:p>
        </p:txBody>
      </p:sp>
      <p:sp>
        <p:nvSpPr>
          <p:cNvPr id="406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defTabSz="911225">
              <a:lnSpc>
                <a:spcPct val="80000"/>
              </a:lnSpc>
            </a:pPr>
            <a:r>
              <a:rPr lang="en-CA" sz="2000"/>
              <a:t>Input / output controls</a:t>
            </a:r>
          </a:p>
          <a:p>
            <a:pPr marL="666750" lvl="1" indent="-266700" defTabSz="911225">
              <a:lnSpc>
                <a:spcPct val="80000"/>
              </a:lnSpc>
            </a:pPr>
            <a:r>
              <a:rPr lang="en-CA" sz="1800"/>
              <a:t>Input validation protects applications and resources by preventing invalid, oversized or malicious input</a:t>
            </a:r>
          </a:p>
          <a:p>
            <a:pPr marL="666750" lvl="1" indent="-266700" defTabSz="911225">
              <a:lnSpc>
                <a:spcPct val="80000"/>
              </a:lnSpc>
            </a:pPr>
            <a:r>
              <a:rPr lang="en-CA" sz="1800"/>
              <a:t>Output controls can prevent data exposure by restricting based on subject classification</a:t>
            </a:r>
          </a:p>
          <a:p>
            <a:pPr marL="666750" lvl="1" indent="-266700" defTabSz="911225">
              <a:lnSpc>
                <a:spcPct val="80000"/>
              </a:lnSpc>
            </a:pPr>
            <a:r>
              <a:rPr lang="en-CA" sz="1800"/>
              <a:t>Output controls can be physical restrictions about removing data storage devices from being removed from secure areas.</a:t>
            </a:r>
          </a:p>
          <a:p>
            <a:pPr defTabSz="911225">
              <a:lnSpc>
                <a:spcPct val="80000"/>
              </a:lnSpc>
            </a:pPr>
            <a:r>
              <a:rPr lang="en-CA" sz="2000"/>
              <a:t>Application controls</a:t>
            </a:r>
          </a:p>
          <a:p>
            <a:pPr marL="666750" lvl="1" indent="-266700" defTabSz="911225">
              <a:lnSpc>
                <a:spcPct val="80000"/>
              </a:lnSpc>
            </a:pPr>
            <a:r>
              <a:rPr lang="en-CA" sz="1800"/>
              <a:t>Built into applications to minimize and protect against operational errors.  Eg:  integrity verification controls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479960C-B249-42B3-B9AF-7FC2E7068ABF}" type="slidenum">
              <a:rPr lang="en-US"/>
              <a:pPr/>
              <a:t>27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Configuration and change management</a:t>
            </a:r>
            <a:endParaRPr lang="en-CA" dirty="0"/>
          </a:p>
        </p:txBody>
      </p:sp>
      <p:sp>
        <p:nvSpPr>
          <p:cNvPr id="3973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CA" dirty="0" smtClean="0"/>
              <a:t>State machine model?  System is secure – check that each change leaves system secure.</a:t>
            </a:r>
          </a:p>
          <a:p>
            <a:r>
              <a:rPr lang="en-CA" dirty="0" smtClean="0"/>
              <a:t>Required changes to be tested, tracked, audited controlled, identified and approved.</a:t>
            </a:r>
          </a:p>
          <a:p>
            <a:r>
              <a:rPr lang="en-CA" dirty="0" smtClean="0"/>
              <a:t>Configuration and change management control</a:t>
            </a:r>
          </a:p>
          <a:p>
            <a:pPr lvl="1"/>
            <a:r>
              <a:rPr lang="en-CA" dirty="0" smtClean="0"/>
              <a:t>Apply to introduce the change</a:t>
            </a:r>
          </a:p>
          <a:p>
            <a:pPr lvl="1"/>
            <a:r>
              <a:rPr lang="en-CA" dirty="0" smtClean="0"/>
              <a:t>Catalogue the intended change</a:t>
            </a:r>
          </a:p>
          <a:p>
            <a:pPr lvl="1"/>
            <a:r>
              <a:rPr lang="en-CA" dirty="0" smtClean="0"/>
              <a:t>Schedule the change</a:t>
            </a:r>
          </a:p>
          <a:p>
            <a:pPr lvl="1"/>
            <a:r>
              <a:rPr lang="en-CA" dirty="0" smtClean="0"/>
              <a:t>Implement the change</a:t>
            </a:r>
          </a:p>
          <a:p>
            <a:pPr lvl="1"/>
            <a:r>
              <a:rPr lang="en-CA" dirty="0" smtClean="0"/>
              <a:t>Report the change to the appropriate parties</a:t>
            </a:r>
          </a:p>
          <a:p>
            <a:r>
              <a:rPr lang="en-CA" dirty="0" smtClean="0"/>
              <a:t>Documentation is required for each step.</a:t>
            </a:r>
          </a:p>
          <a:p>
            <a:r>
              <a:rPr lang="en-CA" dirty="0" smtClean="0"/>
              <a:t>Mandatory for TCSEC B2, B3, A1</a:t>
            </a:r>
            <a:endParaRPr lang="en-CA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39307-E717-4382-BA9B-CCFD4F8465DA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397316" name="Picture 4" descr="MCj043252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6913" y="153988"/>
            <a:ext cx="827087" cy="8270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308850" y="6237288"/>
            <a:ext cx="457200" cy="476250"/>
          </a:xfrm>
          <a:prstGeom prst="rect">
            <a:avLst/>
          </a:prstGeom>
        </p:spPr>
        <p:txBody>
          <a:bodyPr/>
          <a:lstStyle/>
          <a:p>
            <a:fld id="{3EF934FE-D074-4EAB-94D2-E399C174FF7E}" type="slidenum">
              <a:rPr lang="en-US"/>
              <a:pPr/>
              <a:t>29</a:t>
            </a:fld>
            <a:endParaRPr lang="en-US"/>
          </a:p>
        </p:txBody>
      </p:sp>
      <p:sp>
        <p:nvSpPr>
          <p:cNvPr id="48230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 dirty="0" smtClean="0"/>
              <a:t>Administrative </a:t>
            </a:r>
            <a:r>
              <a:rPr lang="en-CA" dirty="0"/>
              <a:t>controls</a:t>
            </a:r>
          </a:p>
        </p:txBody>
      </p:sp>
      <p:sp>
        <p:nvSpPr>
          <p:cNvPr id="48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CA" sz="2400"/>
              <a:t>Administrative controls</a:t>
            </a:r>
          </a:p>
          <a:p>
            <a:r>
              <a:rPr lang="en-CA" sz="2400"/>
              <a:t>Family of control that include</a:t>
            </a:r>
          </a:p>
          <a:p>
            <a:pPr lvl="1"/>
            <a:r>
              <a:rPr lang="en-CA" sz="2000"/>
              <a:t>Separation of duties</a:t>
            </a:r>
          </a:p>
          <a:p>
            <a:pPr lvl="1"/>
            <a:r>
              <a:rPr lang="en-CA" sz="2000"/>
              <a:t>job rotation</a:t>
            </a:r>
          </a:p>
          <a:p>
            <a:pPr lvl="1"/>
            <a:r>
              <a:rPr lang="en-CA" sz="2000"/>
              <a:t>least privilege</a:t>
            </a:r>
          </a:p>
          <a:p>
            <a:pPr lvl="1"/>
            <a:r>
              <a:rPr lang="en-CA" sz="2000"/>
              <a:t>etc.</a:t>
            </a:r>
          </a:p>
          <a:p>
            <a:pPr lvl="1"/>
            <a:endParaRPr lang="en-CA" sz="2000"/>
          </a:p>
          <a:p>
            <a:r>
              <a:rPr lang="en-CA" sz="2400"/>
              <a:t>Recall from access controls domain, there are </a:t>
            </a:r>
          </a:p>
          <a:p>
            <a:pPr>
              <a:buFontTx/>
              <a:buChar char="•"/>
            </a:pPr>
            <a:r>
              <a:rPr lang="en-CA" sz="2400"/>
              <a:t>3 categories of access controls:  administrative, technical and physical</a:t>
            </a:r>
          </a:p>
          <a:p>
            <a:pPr>
              <a:buFontTx/>
              <a:buChar char="•"/>
            </a:pPr>
            <a:r>
              <a:rPr lang="en-CA" sz="2400"/>
              <a:t>7 types of access controls:  (the ones ending in -ive)</a:t>
            </a:r>
          </a:p>
          <a:p>
            <a:endParaRPr lang="en-CA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09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/>
              <a:t>Operations Security</a:t>
            </a:r>
          </a:p>
        </p:txBody>
      </p:sp>
      <p:sp>
        <p:nvSpPr>
          <p:cNvPr id="38809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marL="180975" indent="-180975">
              <a:lnSpc>
                <a:spcPct val="90000"/>
              </a:lnSpc>
            </a:pPr>
            <a:r>
              <a:rPr lang="en-CA" sz="2400" dirty="0"/>
              <a:t>What is Operations Security Management?</a:t>
            </a:r>
          </a:p>
          <a:p>
            <a:pPr marL="180975" indent="-180975">
              <a:lnSpc>
                <a:spcPct val="90000"/>
              </a:lnSpc>
            </a:pPr>
            <a:r>
              <a:rPr lang="en-CA" sz="2400" dirty="0"/>
              <a:t>Primarily concerned with protecting the day-to-day operations of an IT infrastructure after it has been deployed.</a:t>
            </a:r>
          </a:p>
          <a:p>
            <a:pPr marL="180975" indent="-180975">
              <a:lnSpc>
                <a:spcPct val="90000"/>
              </a:lnSpc>
            </a:pPr>
            <a:endParaRPr lang="en-CA" sz="2400" dirty="0"/>
          </a:p>
          <a:p>
            <a:pPr marL="180975" indent="-180975">
              <a:lnSpc>
                <a:spcPct val="90000"/>
              </a:lnSpc>
            </a:pPr>
            <a:r>
              <a:rPr lang="en-CA" sz="2400" dirty="0"/>
              <a:t>AVAILABILITY</a:t>
            </a:r>
          </a:p>
        </p:txBody>
      </p:sp>
      <p:sp>
        <p:nvSpPr>
          <p:cNvPr id="388103" name="Rectangle 7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marL="266700" indent="-266700">
              <a:buFontTx/>
              <a:buChar char="•"/>
            </a:pPr>
            <a:r>
              <a:rPr lang="en-CA" sz="2400" dirty="0"/>
              <a:t>Operations Security Triple:  </a:t>
            </a:r>
          </a:p>
          <a:p>
            <a:pPr lvl="1"/>
            <a:r>
              <a:rPr lang="en-CA" sz="2000" dirty="0"/>
              <a:t>Threat</a:t>
            </a:r>
          </a:p>
          <a:p>
            <a:pPr lvl="1"/>
            <a:r>
              <a:rPr lang="en-CA" sz="2000" dirty="0"/>
              <a:t>Vulnerability </a:t>
            </a:r>
          </a:p>
          <a:p>
            <a:pPr lvl="1"/>
            <a:r>
              <a:rPr lang="en-CA" sz="2000" dirty="0"/>
              <a:t>Assets</a:t>
            </a:r>
          </a:p>
          <a:p>
            <a:pPr marL="266700" indent="-266700">
              <a:buNone/>
            </a:pPr>
            <a:endParaRPr lang="en-CA" sz="2400" dirty="0" smtClean="0"/>
          </a:p>
          <a:p>
            <a:pPr marL="266700" indent="-266700">
              <a:buNone/>
            </a:pPr>
            <a:r>
              <a:rPr lang="en-CA" sz="2400" dirty="0" smtClean="0"/>
              <a:t>Risk = threat * vulnerability</a:t>
            </a:r>
            <a:endParaRPr lang="en-CA" sz="2400" dirty="0"/>
          </a:p>
          <a:p>
            <a:pPr marL="266700" indent="-266700"/>
            <a:endParaRPr lang="en-CA" sz="2400" dirty="0"/>
          </a:p>
          <a:p>
            <a:pPr marL="266700" indent="-266700"/>
            <a:endParaRPr lang="en-CA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2E239-9E16-451E-8742-ED1113A4D148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 dirty="0" smtClean="0"/>
              <a:t>Personnel </a:t>
            </a:r>
            <a:r>
              <a:rPr lang="en-CA" dirty="0"/>
              <a:t>controls</a:t>
            </a:r>
          </a:p>
        </p:txBody>
      </p:sp>
      <p:sp>
        <p:nvSpPr>
          <p:cNvPr id="407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 sz="1600" b="1" dirty="0"/>
              <a:t>People are the last line of defence and worse security management issue</a:t>
            </a:r>
          </a:p>
          <a:p>
            <a:r>
              <a:rPr lang="en-CA" sz="1800" dirty="0"/>
              <a:t>Hiring</a:t>
            </a:r>
          </a:p>
          <a:p>
            <a:pPr lvl="1"/>
            <a:r>
              <a:rPr lang="en-CA" sz="1600" dirty="0"/>
              <a:t>Write a good detailed description, in order to set access privileges for the position and to determine screening needs</a:t>
            </a:r>
          </a:p>
          <a:p>
            <a:r>
              <a:rPr lang="en-CA" sz="1800" dirty="0"/>
              <a:t>Selecting</a:t>
            </a:r>
          </a:p>
          <a:p>
            <a:pPr lvl="1"/>
            <a:r>
              <a:rPr lang="en-CA" sz="1600" dirty="0"/>
              <a:t>Background checks, interviews, references, security clearance, credit checks, FBI background, verify education</a:t>
            </a:r>
          </a:p>
          <a:p>
            <a:r>
              <a:rPr lang="en-CA" sz="1800" dirty="0"/>
              <a:t>Monitor and evaluate</a:t>
            </a:r>
          </a:p>
          <a:p>
            <a:pPr lvl="1"/>
            <a:r>
              <a:rPr lang="en-CA" sz="1600" dirty="0"/>
              <a:t>Access audit and review, periodic skills assessment, supervisory employee ratings, supervision and review</a:t>
            </a:r>
          </a:p>
          <a:p>
            <a:r>
              <a:rPr lang="en-CA" sz="1800" dirty="0"/>
              <a:t>Termination</a:t>
            </a:r>
          </a:p>
          <a:p>
            <a:pPr lvl="1">
              <a:buNone/>
            </a:pPr>
            <a:endParaRPr lang="en-CA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F825DB5F-8FCE-48FC-8492-71DF78B2F2D5}" type="slidenum">
              <a:rPr lang="en-US"/>
              <a:pPr/>
              <a:t>30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 dirty="0" smtClean="0"/>
              <a:t>Trusted </a:t>
            </a:r>
            <a:r>
              <a:rPr lang="en-CA" dirty="0"/>
              <a:t>Recovery</a:t>
            </a:r>
          </a:p>
        </p:txBody>
      </p:sp>
      <p:sp>
        <p:nvSpPr>
          <p:cNvPr id="45158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428868"/>
            <a:ext cx="8153400" cy="3667132"/>
          </a:xfrm>
        </p:spPr>
        <p:txBody>
          <a:bodyPr/>
          <a:lstStyle/>
          <a:p>
            <a:pPr defTabSz="911225"/>
            <a:r>
              <a:rPr lang="en-CA" sz="2400" dirty="0"/>
              <a:t>Trusted recovery</a:t>
            </a:r>
          </a:p>
          <a:p>
            <a:pPr marL="666750" lvl="1" indent="-266700" defTabSz="911225"/>
            <a:r>
              <a:rPr lang="en-CA" sz="2000" dirty="0"/>
              <a:t>Ensures that all controls remain intact in the event of a crash.</a:t>
            </a:r>
          </a:p>
          <a:p>
            <a:pPr marL="666750" lvl="1" indent="-266700" defTabSz="911225"/>
            <a:r>
              <a:rPr lang="en-CA" sz="2000" dirty="0"/>
              <a:t>(That is, the items in red do not happen.)</a:t>
            </a:r>
          </a:p>
          <a:p>
            <a:pPr marL="666750" lvl="1" indent="-266700" defTabSz="911225"/>
            <a:r>
              <a:rPr lang="en-CA" sz="2000" dirty="0"/>
              <a:t>System should be forced to reboot in single user mode, non-privileged </a:t>
            </a:r>
            <a:r>
              <a:rPr lang="en-CA" sz="2000" dirty="0" smtClean="0"/>
              <a:t>state</a:t>
            </a:r>
            <a:endParaRPr lang="en-CA" sz="2000" dirty="0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36382A78-7F96-49A0-9762-1B1C23131DCF}" type="slidenum">
              <a:rPr lang="en-US"/>
              <a:pPr/>
              <a:t>31</a:t>
            </a:fld>
            <a:endParaRPr lang="en-US"/>
          </a:p>
        </p:txBody>
      </p:sp>
      <p:sp>
        <p:nvSpPr>
          <p:cNvPr id="451588" name="Line 4"/>
          <p:cNvSpPr>
            <a:spLocks noChangeShapeType="1"/>
          </p:cNvSpPr>
          <p:nvPr/>
        </p:nvSpPr>
        <p:spPr bwMode="auto">
          <a:xfrm>
            <a:off x="684213" y="1773238"/>
            <a:ext cx="77755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1589" name="Text Box 5"/>
          <p:cNvSpPr txBox="1">
            <a:spLocks noChangeArrowheads="1"/>
          </p:cNvSpPr>
          <p:nvPr/>
        </p:nvSpPr>
        <p:spPr bwMode="auto">
          <a:xfrm>
            <a:off x="79375" y="1773238"/>
            <a:ext cx="1030288" cy="7620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defTabSz="914400"/>
            <a:r>
              <a:rPr lang="en-CA"/>
              <a:t>System</a:t>
            </a:r>
          </a:p>
          <a:p>
            <a:pPr marL="342900" indent="-342900" defTabSz="914400"/>
            <a:r>
              <a:rPr lang="en-CA"/>
              <a:t>Crash</a:t>
            </a:r>
          </a:p>
        </p:txBody>
      </p:sp>
      <p:sp>
        <p:nvSpPr>
          <p:cNvPr id="451590" name="Text Box 6"/>
          <p:cNvSpPr txBox="1">
            <a:spLocks noChangeArrowheads="1"/>
          </p:cNvSpPr>
          <p:nvPr/>
        </p:nvSpPr>
        <p:spPr bwMode="auto">
          <a:xfrm>
            <a:off x="7797800" y="1773238"/>
            <a:ext cx="1157288" cy="7620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defTabSz="914400"/>
            <a:r>
              <a:rPr lang="en-CA"/>
              <a:t>System</a:t>
            </a:r>
          </a:p>
          <a:p>
            <a:pPr marL="342900" indent="-342900" defTabSz="914400"/>
            <a:r>
              <a:rPr lang="en-CA"/>
              <a:t>recovers</a:t>
            </a:r>
          </a:p>
        </p:txBody>
      </p:sp>
      <p:sp>
        <p:nvSpPr>
          <p:cNvPr id="451591" name="Text Box 7"/>
          <p:cNvSpPr txBox="1">
            <a:spLocks noChangeArrowheads="1"/>
          </p:cNvSpPr>
          <p:nvPr/>
        </p:nvSpPr>
        <p:spPr bwMode="auto">
          <a:xfrm>
            <a:off x="1476375" y="1773238"/>
            <a:ext cx="2252663" cy="7016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914400"/>
            <a:r>
              <a:rPr lang="en-CA" b="1" i="1">
                <a:solidFill>
                  <a:srgbClr val="FF0000"/>
                </a:solidFill>
              </a:rPr>
              <a:t>Unload of security controls</a:t>
            </a:r>
          </a:p>
        </p:txBody>
      </p:sp>
      <p:sp>
        <p:nvSpPr>
          <p:cNvPr id="451592" name="Text Box 8"/>
          <p:cNvSpPr txBox="1">
            <a:spLocks noChangeArrowheads="1"/>
          </p:cNvSpPr>
          <p:nvPr/>
        </p:nvSpPr>
        <p:spPr bwMode="auto">
          <a:xfrm>
            <a:off x="3354388" y="1773238"/>
            <a:ext cx="1314450" cy="3968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defTabSz="914400"/>
            <a:r>
              <a:rPr lang="en-CA"/>
              <a:t>Shutdown</a:t>
            </a:r>
          </a:p>
        </p:txBody>
      </p:sp>
      <p:sp>
        <p:nvSpPr>
          <p:cNvPr id="451593" name="Text Box 9"/>
          <p:cNvSpPr txBox="1">
            <a:spLocks noChangeArrowheads="1"/>
          </p:cNvSpPr>
          <p:nvPr/>
        </p:nvSpPr>
        <p:spPr bwMode="auto">
          <a:xfrm>
            <a:off x="4572000" y="1773238"/>
            <a:ext cx="1003300" cy="3968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defTabSz="914400"/>
            <a:r>
              <a:rPr lang="en-CA"/>
              <a:t>Reboot</a:t>
            </a:r>
          </a:p>
        </p:txBody>
      </p:sp>
      <p:sp>
        <p:nvSpPr>
          <p:cNvPr id="451594" name="Text Box 10"/>
          <p:cNvSpPr txBox="1">
            <a:spLocks noChangeArrowheads="1"/>
          </p:cNvSpPr>
          <p:nvPr/>
        </p:nvSpPr>
        <p:spPr bwMode="auto">
          <a:xfrm>
            <a:off x="5632450" y="1773238"/>
            <a:ext cx="2252663" cy="7016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914400"/>
            <a:r>
              <a:rPr lang="en-CA" b="1" i="1">
                <a:solidFill>
                  <a:srgbClr val="FF0000"/>
                </a:solidFill>
              </a:rPr>
              <a:t>Security controls enabled</a:t>
            </a:r>
          </a:p>
        </p:txBody>
      </p:sp>
      <p:sp>
        <p:nvSpPr>
          <p:cNvPr id="451595" name="Text Box 11"/>
          <p:cNvSpPr txBox="1">
            <a:spLocks noChangeArrowheads="1"/>
          </p:cNvSpPr>
          <p:nvPr/>
        </p:nvSpPr>
        <p:spPr bwMode="auto">
          <a:xfrm>
            <a:off x="546100" y="1592263"/>
            <a:ext cx="354013" cy="3968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defTabSz="914400"/>
            <a:r>
              <a:rPr lang="en-CA"/>
              <a:t>X</a:t>
            </a:r>
          </a:p>
        </p:txBody>
      </p:sp>
      <p:sp>
        <p:nvSpPr>
          <p:cNvPr id="451596" name="Text Box 12"/>
          <p:cNvSpPr txBox="1">
            <a:spLocks noChangeArrowheads="1"/>
          </p:cNvSpPr>
          <p:nvPr/>
        </p:nvSpPr>
        <p:spPr bwMode="auto">
          <a:xfrm>
            <a:off x="2124075" y="1592263"/>
            <a:ext cx="354013" cy="3968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defTabSz="914400"/>
            <a:r>
              <a:rPr lang="en-CA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451597" name="Text Box 13"/>
          <p:cNvSpPr txBox="1">
            <a:spLocks noChangeArrowheads="1"/>
          </p:cNvSpPr>
          <p:nvPr/>
        </p:nvSpPr>
        <p:spPr bwMode="auto">
          <a:xfrm>
            <a:off x="3779838" y="1592263"/>
            <a:ext cx="354012" cy="3968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defTabSz="914400"/>
            <a:r>
              <a:rPr lang="en-CA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451598" name="Text Box 14"/>
          <p:cNvSpPr txBox="1">
            <a:spLocks noChangeArrowheads="1"/>
          </p:cNvSpPr>
          <p:nvPr/>
        </p:nvSpPr>
        <p:spPr bwMode="auto">
          <a:xfrm>
            <a:off x="4865688" y="1592263"/>
            <a:ext cx="354012" cy="3968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defTabSz="914400"/>
            <a:r>
              <a:rPr lang="en-CA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451599" name="Text Box 15"/>
          <p:cNvSpPr txBox="1">
            <a:spLocks noChangeArrowheads="1"/>
          </p:cNvSpPr>
          <p:nvPr/>
        </p:nvSpPr>
        <p:spPr bwMode="auto">
          <a:xfrm>
            <a:off x="6234113" y="1592263"/>
            <a:ext cx="354012" cy="3968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defTabSz="914400"/>
            <a:r>
              <a:rPr lang="en-CA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451600" name="Text Box 16"/>
          <p:cNvSpPr txBox="1">
            <a:spLocks noChangeArrowheads="1"/>
          </p:cNvSpPr>
          <p:nvPr/>
        </p:nvSpPr>
        <p:spPr bwMode="auto">
          <a:xfrm>
            <a:off x="8243888" y="1592263"/>
            <a:ext cx="354012" cy="3968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defTabSz="914400"/>
            <a:r>
              <a:rPr lang="en-CA"/>
              <a:t>X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12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 dirty="0" smtClean="0"/>
              <a:t>Trusted </a:t>
            </a:r>
            <a:r>
              <a:rPr lang="en-CA" dirty="0"/>
              <a:t>Recovery</a:t>
            </a:r>
          </a:p>
        </p:txBody>
      </p:sp>
      <p:sp>
        <p:nvSpPr>
          <p:cNvPr id="51712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3000372"/>
            <a:ext cx="8153400" cy="3095628"/>
          </a:xfrm>
        </p:spPr>
        <p:txBody>
          <a:bodyPr>
            <a:normAutofit lnSpcReduction="10000"/>
          </a:bodyPr>
          <a:lstStyle/>
          <a:p>
            <a:pPr defTabSz="911225"/>
            <a:r>
              <a:rPr lang="en-CA" sz="2400" dirty="0"/>
              <a:t>CC defines 3 levels:</a:t>
            </a:r>
          </a:p>
          <a:p>
            <a:pPr marL="666750" lvl="1" indent="-266700" defTabSz="911225"/>
            <a:r>
              <a:rPr lang="en-CA" sz="2000" dirty="0"/>
              <a:t>Manual Recovery – administrator is required to perform actions to manually boot the system into secured or trusted recovery (sucks to be on call!)</a:t>
            </a:r>
          </a:p>
          <a:p>
            <a:pPr marL="666750" lvl="1" indent="-266700" defTabSz="911225"/>
            <a:r>
              <a:rPr lang="en-CA" sz="2000" dirty="0"/>
              <a:t>Automated Recovery – system is able to automatically perform trusted recovery for a single failure</a:t>
            </a:r>
          </a:p>
          <a:p>
            <a:pPr marL="666750" lvl="1" indent="-266700" defTabSz="911225"/>
            <a:r>
              <a:rPr lang="en-CA" sz="2000" dirty="0"/>
              <a:t>Automated Recovery without Undue Loss – like automated recovery but the system does more:  verification and protection for classified objects.  Can restore corrupt files, rebuild data from logs, verify integrity of key system components.</a:t>
            </a:r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A2C5052B-DC62-450A-93A0-AE03468E6BC8}" type="slidenum">
              <a:rPr lang="en-US"/>
              <a:pPr/>
              <a:t>32</a:t>
            </a:fld>
            <a:endParaRPr lang="en-US"/>
          </a:p>
        </p:txBody>
      </p:sp>
      <p:sp>
        <p:nvSpPr>
          <p:cNvPr id="517124" name="Line 4"/>
          <p:cNvSpPr>
            <a:spLocks noChangeShapeType="1"/>
          </p:cNvSpPr>
          <p:nvPr/>
        </p:nvSpPr>
        <p:spPr bwMode="auto">
          <a:xfrm>
            <a:off x="684213" y="1773238"/>
            <a:ext cx="77755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17125" name="Text Box 5"/>
          <p:cNvSpPr txBox="1">
            <a:spLocks noChangeArrowheads="1"/>
          </p:cNvSpPr>
          <p:nvPr/>
        </p:nvSpPr>
        <p:spPr bwMode="auto">
          <a:xfrm>
            <a:off x="79375" y="1773238"/>
            <a:ext cx="1030288" cy="7620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defTabSz="914400"/>
            <a:r>
              <a:rPr lang="en-CA"/>
              <a:t>System</a:t>
            </a:r>
          </a:p>
          <a:p>
            <a:pPr marL="342900" indent="-342900" defTabSz="914400"/>
            <a:r>
              <a:rPr lang="en-CA"/>
              <a:t>Crash</a:t>
            </a:r>
          </a:p>
        </p:txBody>
      </p:sp>
      <p:sp>
        <p:nvSpPr>
          <p:cNvPr id="517126" name="Text Box 6"/>
          <p:cNvSpPr txBox="1">
            <a:spLocks noChangeArrowheads="1"/>
          </p:cNvSpPr>
          <p:nvPr/>
        </p:nvSpPr>
        <p:spPr bwMode="auto">
          <a:xfrm>
            <a:off x="5651500" y="1773238"/>
            <a:ext cx="1730375" cy="7016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/>
            <a:r>
              <a:rPr lang="en-CA"/>
              <a:t>System recovers</a:t>
            </a:r>
          </a:p>
        </p:txBody>
      </p:sp>
      <p:sp>
        <p:nvSpPr>
          <p:cNvPr id="517128" name="Text Box 8"/>
          <p:cNvSpPr txBox="1">
            <a:spLocks noChangeArrowheads="1"/>
          </p:cNvSpPr>
          <p:nvPr/>
        </p:nvSpPr>
        <p:spPr bwMode="auto">
          <a:xfrm>
            <a:off x="1763713" y="1773238"/>
            <a:ext cx="1314450" cy="3968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defTabSz="914400"/>
            <a:r>
              <a:rPr lang="en-CA"/>
              <a:t>Shutdown</a:t>
            </a:r>
          </a:p>
        </p:txBody>
      </p:sp>
      <p:sp>
        <p:nvSpPr>
          <p:cNvPr id="517129" name="Text Box 9"/>
          <p:cNvSpPr txBox="1">
            <a:spLocks noChangeArrowheads="1"/>
          </p:cNvSpPr>
          <p:nvPr/>
        </p:nvSpPr>
        <p:spPr bwMode="auto">
          <a:xfrm>
            <a:off x="2992438" y="1773238"/>
            <a:ext cx="1003300" cy="3968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defTabSz="914400"/>
            <a:r>
              <a:rPr lang="en-CA"/>
              <a:t>Reboot</a:t>
            </a:r>
          </a:p>
        </p:txBody>
      </p:sp>
      <p:sp>
        <p:nvSpPr>
          <p:cNvPr id="517130" name="Text Box 10"/>
          <p:cNvSpPr txBox="1">
            <a:spLocks noChangeArrowheads="1"/>
          </p:cNvSpPr>
          <p:nvPr/>
        </p:nvSpPr>
        <p:spPr bwMode="auto">
          <a:xfrm>
            <a:off x="4859338" y="2492375"/>
            <a:ext cx="3043237" cy="5810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/>
            <a:r>
              <a:rPr lang="en-CA" sz="1600" b="1" i="1">
                <a:solidFill>
                  <a:schemeClr val="accent2"/>
                </a:solidFill>
              </a:rPr>
              <a:t>Automated recovery – automatic </a:t>
            </a:r>
          </a:p>
        </p:txBody>
      </p:sp>
      <p:sp>
        <p:nvSpPr>
          <p:cNvPr id="517131" name="Text Box 11"/>
          <p:cNvSpPr txBox="1">
            <a:spLocks noChangeArrowheads="1"/>
          </p:cNvSpPr>
          <p:nvPr/>
        </p:nvSpPr>
        <p:spPr bwMode="auto">
          <a:xfrm>
            <a:off x="546100" y="1592263"/>
            <a:ext cx="354013" cy="3968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defTabSz="914400"/>
            <a:r>
              <a:rPr lang="en-CA"/>
              <a:t>X</a:t>
            </a:r>
          </a:p>
        </p:txBody>
      </p:sp>
      <p:sp>
        <p:nvSpPr>
          <p:cNvPr id="517133" name="Text Box 13"/>
          <p:cNvSpPr txBox="1">
            <a:spLocks noChangeArrowheads="1"/>
          </p:cNvSpPr>
          <p:nvPr/>
        </p:nvSpPr>
        <p:spPr bwMode="auto">
          <a:xfrm>
            <a:off x="2189163" y="1592263"/>
            <a:ext cx="354012" cy="3968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defTabSz="914400"/>
            <a:r>
              <a:rPr lang="en-CA"/>
              <a:t>X</a:t>
            </a:r>
          </a:p>
        </p:txBody>
      </p:sp>
      <p:sp>
        <p:nvSpPr>
          <p:cNvPr id="517134" name="Text Box 14"/>
          <p:cNvSpPr txBox="1">
            <a:spLocks noChangeArrowheads="1"/>
          </p:cNvSpPr>
          <p:nvPr/>
        </p:nvSpPr>
        <p:spPr bwMode="auto">
          <a:xfrm>
            <a:off x="3275013" y="1592263"/>
            <a:ext cx="354012" cy="3968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defTabSz="914400"/>
            <a:r>
              <a:rPr lang="en-CA"/>
              <a:t>X</a:t>
            </a:r>
          </a:p>
        </p:txBody>
      </p:sp>
      <p:sp>
        <p:nvSpPr>
          <p:cNvPr id="517135" name="Text Box 15"/>
          <p:cNvSpPr txBox="1">
            <a:spLocks noChangeArrowheads="1"/>
          </p:cNvSpPr>
          <p:nvPr/>
        </p:nvSpPr>
        <p:spPr bwMode="auto">
          <a:xfrm>
            <a:off x="6234113" y="1592263"/>
            <a:ext cx="354012" cy="3968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defTabSz="914400"/>
            <a:r>
              <a:rPr lang="en-CA"/>
              <a:t>X</a:t>
            </a:r>
          </a:p>
        </p:txBody>
      </p:sp>
      <p:sp>
        <p:nvSpPr>
          <p:cNvPr id="517136" name="Text Box 16"/>
          <p:cNvSpPr txBox="1">
            <a:spLocks noChangeArrowheads="1"/>
          </p:cNvSpPr>
          <p:nvPr/>
        </p:nvSpPr>
        <p:spPr bwMode="auto">
          <a:xfrm>
            <a:off x="8243888" y="1592263"/>
            <a:ext cx="354012" cy="3968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defTabSz="914400"/>
            <a:r>
              <a:rPr lang="en-CA">
                <a:solidFill>
                  <a:schemeClr val="accent2"/>
                </a:solidFill>
              </a:rPr>
              <a:t>X</a:t>
            </a:r>
          </a:p>
        </p:txBody>
      </p:sp>
      <p:sp>
        <p:nvSpPr>
          <p:cNvPr id="517137" name="Text Box 17"/>
          <p:cNvSpPr txBox="1">
            <a:spLocks noChangeArrowheads="1"/>
          </p:cNvSpPr>
          <p:nvPr/>
        </p:nvSpPr>
        <p:spPr bwMode="auto">
          <a:xfrm>
            <a:off x="2698750" y="2127250"/>
            <a:ext cx="2736850" cy="5810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914400"/>
            <a:r>
              <a:rPr lang="en-CA" sz="1600" b="1" i="1">
                <a:solidFill>
                  <a:schemeClr val="accent2"/>
                </a:solidFill>
              </a:rPr>
              <a:t>Manual recovery – requires operator</a:t>
            </a:r>
          </a:p>
        </p:txBody>
      </p:sp>
      <p:sp>
        <p:nvSpPr>
          <p:cNvPr id="517138" name="Text Box 18"/>
          <p:cNvSpPr txBox="1">
            <a:spLocks noChangeArrowheads="1"/>
          </p:cNvSpPr>
          <p:nvPr/>
        </p:nvSpPr>
        <p:spPr bwMode="auto">
          <a:xfrm>
            <a:off x="7451725" y="1773238"/>
            <a:ext cx="1584325" cy="8747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/>
            <a:r>
              <a:rPr lang="en-CA" sz="1600" b="1" i="1">
                <a:solidFill>
                  <a:schemeClr val="accent2"/>
                </a:solidFill>
              </a:rPr>
              <a:t>Undue loss –</a:t>
            </a:r>
          </a:p>
          <a:p>
            <a:pPr defTabSz="914400"/>
            <a:r>
              <a:rPr lang="en-CA" sz="1600" b="1" i="1">
                <a:solidFill>
                  <a:schemeClr val="accent2"/>
                </a:solidFill>
              </a:rPr>
              <a:t>Self check and repair  </a:t>
            </a:r>
          </a:p>
        </p:txBody>
      </p:sp>
      <p:sp>
        <p:nvSpPr>
          <p:cNvPr id="517139" name="Oval 19"/>
          <p:cNvSpPr>
            <a:spLocks noChangeArrowheads="1"/>
          </p:cNvSpPr>
          <p:nvPr/>
        </p:nvSpPr>
        <p:spPr bwMode="auto">
          <a:xfrm>
            <a:off x="2916238" y="1628775"/>
            <a:ext cx="1150937" cy="576263"/>
          </a:xfrm>
          <a:prstGeom prst="ellipse">
            <a:avLst/>
          </a:prstGeom>
          <a:noFill/>
          <a:ln w="12700" algn="ctr">
            <a:solidFill>
              <a:schemeClr val="accent2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17140" name="Oval 20"/>
          <p:cNvSpPr>
            <a:spLocks noChangeArrowheads="1"/>
          </p:cNvSpPr>
          <p:nvPr/>
        </p:nvSpPr>
        <p:spPr bwMode="auto">
          <a:xfrm>
            <a:off x="5794375" y="1628775"/>
            <a:ext cx="1441450" cy="863600"/>
          </a:xfrm>
          <a:prstGeom prst="ellipse">
            <a:avLst/>
          </a:prstGeom>
          <a:noFill/>
          <a:ln w="12700" algn="ctr">
            <a:solidFill>
              <a:schemeClr val="accent2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855FD4-622E-4E64-9020-651A3B3970F5}" type="slidenum">
              <a:rPr lang="en-US"/>
              <a:pPr/>
              <a:t>33</a:t>
            </a:fld>
            <a:endParaRPr lang="en-US"/>
          </a:p>
        </p:txBody>
      </p:sp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/>
              <a:t>Due care, due diligence</a:t>
            </a:r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/>
            <a:r>
              <a:rPr lang="en-CA" sz="2000" b="1"/>
              <a:t>Due care</a:t>
            </a:r>
            <a:r>
              <a:rPr lang="en-CA" sz="2000"/>
              <a:t> is using reasonable care (doing what a reasonable person would do) to protect the interest of an organization.</a:t>
            </a:r>
          </a:p>
          <a:p>
            <a:pPr marL="0" indent="0"/>
            <a:r>
              <a:rPr lang="en-CA" sz="2000" b="1"/>
              <a:t>Due diligence</a:t>
            </a:r>
            <a:r>
              <a:rPr lang="en-CA" sz="2000"/>
              <a:t> is the practise of continuously applying and monitoring the activities that maintain the due care effort.</a:t>
            </a:r>
          </a:p>
          <a:p>
            <a:pPr marL="0" indent="0"/>
            <a:r>
              <a:rPr lang="en-CA" sz="2000"/>
              <a:t>Evidence of due care and due diligence is required to disprove </a:t>
            </a:r>
            <a:r>
              <a:rPr lang="en-CA" sz="2000" b="1"/>
              <a:t>gross negligence</a:t>
            </a:r>
            <a:r>
              <a:rPr lang="en-CA" sz="2000"/>
              <a:t> in occurrence of loss.</a:t>
            </a:r>
          </a:p>
        </p:txBody>
      </p:sp>
      <p:graphicFrame>
        <p:nvGraphicFramePr>
          <p:cNvPr id="408616" name="Group 40"/>
          <p:cNvGraphicFramePr>
            <a:graphicFrameLocks noGrp="1"/>
          </p:cNvGraphicFramePr>
          <p:nvPr>
            <p:ph sz="half" idx="2"/>
          </p:nvPr>
        </p:nvGraphicFramePr>
        <p:xfrm>
          <a:off x="457200" y="3786188"/>
          <a:ext cx="8077200" cy="2218944"/>
        </p:xfrm>
        <a:graphic>
          <a:graphicData uri="http://schemas.openxmlformats.org/drawingml/2006/table">
            <a:tbl>
              <a:tblPr/>
              <a:tblGrid>
                <a:gridCol w="2690813"/>
                <a:gridCol w="2695575"/>
                <a:gridCol w="2690812"/>
              </a:tblGrid>
              <a:tr h="220663">
                <a:tc>
                  <a:txBody>
                    <a:bodyPr/>
                    <a:lstStyle/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Due care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Due diligence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Negligence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5025">
                <a:tc>
                  <a:txBody>
                    <a:bodyPr/>
                    <a:lstStyle/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Buy a car by a known and trusted manufacturer.</a:t>
                      </a:r>
                    </a:p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Get your license.</a:t>
                      </a:r>
                    </a:p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Buy insurance.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Regular oil change, service, tune ups.  Monitor for emissions, tire tread depth, brakes, etc.</a:t>
                      </a:r>
                    </a:p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Take advanced driving lessons.</a:t>
                      </a:r>
                    </a:p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Buy comprehensive insurance, and make your payments on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 insurance.</a:t>
                      </a:r>
                    </a:p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 diver’s licence.</a:t>
                      </a:r>
                    </a:p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Poorly maintained vehicle.</a:t>
                      </a:r>
                    </a:p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Driving drunk.</a:t>
                      </a:r>
                    </a:p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Leave keys in car when going into a shop.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08617" name="Picture 41" descr="MCj043252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6913" y="153988"/>
            <a:ext cx="827087" cy="8270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D1AB2F-3F79-416A-9D8B-CAAF00886439}" type="slidenum">
              <a:rPr lang="en-US"/>
              <a:pPr/>
              <a:t>34</a:t>
            </a:fld>
            <a:endParaRPr lang="en-US"/>
          </a:p>
        </p:txBody>
      </p:sp>
      <p:sp>
        <p:nvSpPr>
          <p:cNvPr id="45465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/>
              <a:t>Due care, due diligence</a:t>
            </a:r>
          </a:p>
        </p:txBody>
      </p:sp>
      <p:graphicFrame>
        <p:nvGraphicFramePr>
          <p:cNvPr id="454698" name="Group 42"/>
          <p:cNvGraphicFramePr>
            <a:graphicFrameLocks noGrp="1"/>
          </p:cNvGraphicFramePr>
          <p:nvPr>
            <p:ph sz="half" idx="2"/>
          </p:nvPr>
        </p:nvGraphicFramePr>
        <p:xfrm>
          <a:off x="0" y="1370013"/>
          <a:ext cx="9144000" cy="5510467"/>
        </p:xfrm>
        <a:graphic>
          <a:graphicData uri="http://schemas.openxmlformats.org/drawingml/2006/table">
            <a:tbl>
              <a:tblPr/>
              <a:tblGrid>
                <a:gridCol w="2339975"/>
                <a:gridCol w="3527425"/>
                <a:gridCol w="3276600"/>
              </a:tblGrid>
              <a:tr h="485775">
                <a:tc>
                  <a:txBody>
                    <a:bodyPr/>
                    <a:lstStyle/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Due care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Due diligence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Negligence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2388">
                <a:tc>
                  <a:txBody>
                    <a:bodyPr/>
                    <a:lstStyle/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Develop a formal security structure including </a:t>
                      </a:r>
                    </a:p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security policy</a:t>
                      </a:r>
                    </a:p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standards</a:t>
                      </a:r>
                    </a:p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baselines</a:t>
                      </a:r>
                    </a:p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guidelines</a:t>
                      </a:r>
                    </a:p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procedures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Continued application of the security structure on the IT infrastructure of an organization.</a:t>
                      </a:r>
                    </a:p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Accountability trail through audit and monitoring.</a:t>
                      </a:r>
                    </a:p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Quarterly baseline assessment</a:t>
                      </a:r>
                    </a:p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Regularly reviewed procedures</a:t>
                      </a:r>
                    </a:p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Written security policy documents, but the standards are not enforced</a:t>
                      </a:r>
                    </a:p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Allowing system that fail to meet baselines</a:t>
                      </a:r>
                    </a:p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Infeasible or outdated procedures</a:t>
                      </a:r>
                    </a:p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personnel filling roles in which they are not adequately trained for.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09825">
                <a:tc>
                  <a:txBody>
                    <a:bodyPr/>
                    <a:lstStyle/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Develop a security awareness training program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Certification that all employees have undertaken the security awareness training program </a:t>
                      </a:r>
                    </a:p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Understanding has been evaluated as a pass.</a:t>
                      </a:r>
                    </a:p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Employees must take program annually.</a:t>
                      </a:r>
                    </a:p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is updated annually with new examples.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Not requiring that personnel attend security training program.</a:t>
                      </a:r>
                    </a:p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Not evaluating understanding of  awareness training program.</a:t>
                      </a:r>
                    </a:p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Requiring security awareness only upon hiring.</a:t>
                      </a:r>
                    </a:p>
                    <a:p>
                      <a:pPr marL="0" marR="0" lvl="0" indent="0" algn="l" defTabSz="9112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308850" y="6237288"/>
            <a:ext cx="457200" cy="476250"/>
          </a:xfrm>
          <a:prstGeom prst="rect">
            <a:avLst/>
          </a:prstGeom>
        </p:spPr>
        <p:txBody>
          <a:bodyPr/>
          <a:lstStyle/>
          <a:p>
            <a:fld id="{A7C44995-6D20-4462-856A-B7714BB16D93}" type="slidenum">
              <a:rPr lang="en-US"/>
              <a:pPr/>
              <a:t>35</a:t>
            </a:fld>
            <a:endParaRPr lang="en-US"/>
          </a:p>
        </p:txBody>
      </p:sp>
      <p:sp>
        <p:nvSpPr>
          <p:cNvPr id="48435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/>
              <a:t>Part 3</a:t>
            </a:r>
            <a:br>
              <a:rPr lang="en-CA"/>
            </a:br>
            <a:r>
              <a:rPr lang="en-CA"/>
              <a:t>Auditing and Monitoring</a:t>
            </a:r>
          </a:p>
        </p:txBody>
      </p:sp>
      <p:sp>
        <p:nvSpPr>
          <p:cNvPr id="484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Char char="•"/>
            </a:pPr>
            <a:r>
              <a:rPr lang="en-CA" sz="2000"/>
              <a:t>what is an audit record?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/>
              <a:t>types of audit trails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/>
              <a:t>Sampling and violation analysis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/>
              <a:t>problem management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/>
              <a:t>retaining audit logs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/>
              <a:t>protection of audit logs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/>
              <a:t>external auditors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/>
              <a:t>monitoring techniques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/>
              <a:t>keystroke analysis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/>
              <a:t>facilities monitoring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/>
              <a:t>responding to events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/>
              <a:t>penetration testing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/>
              <a:t>Intrusion detection and prevention</a:t>
            </a:r>
          </a:p>
          <a:p>
            <a:pPr>
              <a:lnSpc>
                <a:spcPct val="90000"/>
              </a:lnSpc>
              <a:buFontTx/>
              <a:buChar char="•"/>
            </a:pPr>
            <a:endParaRPr lang="en-CA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0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 dirty="0" smtClean="0"/>
              <a:t>A </a:t>
            </a:r>
            <a:r>
              <a:rPr lang="en-CA" dirty="0"/>
              <a:t>typical audit record</a:t>
            </a:r>
          </a:p>
        </p:txBody>
      </p:sp>
      <p:sp>
        <p:nvSpPr>
          <p:cNvPr id="5120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CA" sz="2400" b="1" dirty="0"/>
              <a:t>Date and time</a:t>
            </a:r>
            <a:r>
              <a:rPr lang="en-CA" sz="2400" dirty="0"/>
              <a:t> of an event</a:t>
            </a:r>
          </a:p>
          <a:p>
            <a:pPr>
              <a:lnSpc>
                <a:spcPct val="90000"/>
              </a:lnSpc>
            </a:pPr>
            <a:r>
              <a:rPr lang="en-CA" sz="2400" b="1" dirty="0"/>
              <a:t>Who</a:t>
            </a:r>
            <a:r>
              <a:rPr lang="en-CA" sz="2400" dirty="0"/>
              <a:t> performed the even</a:t>
            </a:r>
          </a:p>
          <a:p>
            <a:pPr>
              <a:lnSpc>
                <a:spcPct val="90000"/>
              </a:lnSpc>
            </a:pPr>
            <a:r>
              <a:rPr lang="en-CA" sz="2400" b="1" dirty="0"/>
              <a:t>Where</a:t>
            </a:r>
            <a:r>
              <a:rPr lang="en-CA" sz="2400" dirty="0"/>
              <a:t> the event occurred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400" dirty="0"/>
              <a:t>Terminal or workstation, IP address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400" dirty="0"/>
              <a:t>Application</a:t>
            </a:r>
          </a:p>
          <a:p>
            <a:pPr>
              <a:lnSpc>
                <a:spcPct val="90000"/>
              </a:lnSpc>
            </a:pPr>
            <a:r>
              <a:rPr lang="en-CA" sz="2400" b="1" dirty="0"/>
              <a:t>Details</a:t>
            </a:r>
            <a:r>
              <a:rPr lang="en-CA" sz="2400" dirty="0"/>
              <a:t> about the event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400" dirty="0"/>
              <a:t>Input data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400" dirty="0"/>
              <a:t>Old and new values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400" dirty="0"/>
              <a:t>Line number where an exception </a:t>
            </a:r>
            <a:r>
              <a:rPr lang="en-CA" sz="2400" dirty="0" err="1"/>
              <a:t>occured</a:t>
            </a:r>
            <a:endParaRPr lang="en-CA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0C0D9A90-C378-4FDE-AAA8-9B80F2669227}" type="slidenum">
              <a:rPr lang="en-US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 dirty="0" smtClean="0"/>
              <a:t>What </a:t>
            </a:r>
            <a:r>
              <a:rPr lang="en-CA" dirty="0"/>
              <a:t>is an Audit Trail</a:t>
            </a:r>
          </a:p>
        </p:txBody>
      </p:sp>
      <p:sp>
        <p:nvSpPr>
          <p:cNvPr id="4116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sz="2400"/>
              <a:t>Audit trails are the records created by recording information about events and occurrences in a database or log file.</a:t>
            </a:r>
          </a:p>
          <a:p>
            <a:r>
              <a:rPr lang="en-CA" sz="2400"/>
              <a:t>Used to reconstruct an event, provide evidence for an incident.</a:t>
            </a:r>
          </a:p>
          <a:p>
            <a:endParaRPr lang="en-CA" sz="2400"/>
          </a:p>
          <a:p>
            <a:r>
              <a:rPr lang="en-CA" sz="2400"/>
              <a:t>A </a:t>
            </a:r>
            <a:r>
              <a:rPr lang="en-CA" sz="2400" b="1"/>
              <a:t>passive form of a detective</a:t>
            </a:r>
            <a:r>
              <a:rPr lang="en-CA" sz="2400"/>
              <a:t> security control</a:t>
            </a:r>
          </a:p>
          <a:p>
            <a:r>
              <a:rPr lang="en-CA" sz="2400"/>
              <a:t>Serve as CCTV and security guards do: attacker knows they are being watched.</a:t>
            </a:r>
          </a:p>
          <a:p>
            <a:r>
              <a:rPr lang="en-CA" sz="2400"/>
              <a:t>Provides essential evidence for prosecuting criminals, and promotes good behaviour.</a:t>
            </a:r>
          </a:p>
          <a:p>
            <a:endParaRPr lang="en-CA" sz="2400"/>
          </a:p>
          <a:p>
            <a:endParaRPr lang="en-CA" sz="240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26934BC-CAE9-4FC6-A447-2D2295C7F230}" type="slidenum">
              <a:rPr lang="en-US"/>
              <a:pPr/>
              <a:t>37</a:t>
            </a:fld>
            <a:endParaRPr lang="en-US"/>
          </a:p>
        </p:txBody>
      </p:sp>
      <p:pic>
        <p:nvPicPr>
          <p:cNvPr id="4116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67625" y="0"/>
            <a:ext cx="1476375" cy="14763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 dirty="0"/>
              <a:t>Auditing </a:t>
            </a:r>
            <a:r>
              <a:rPr lang="en-CA" dirty="0" smtClean="0"/>
              <a:t>Uses </a:t>
            </a:r>
            <a:r>
              <a:rPr lang="en-CA" dirty="0"/>
              <a:t>and frequency</a:t>
            </a:r>
          </a:p>
        </p:txBody>
      </p:sp>
      <p:sp>
        <p:nvSpPr>
          <p:cNvPr id="410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 sz="2000"/>
              <a:t>Used to</a:t>
            </a:r>
          </a:p>
          <a:p>
            <a:pPr lvl="1"/>
            <a:r>
              <a:rPr lang="en-CA" sz="1800"/>
              <a:t>Enforce accountability – deterrent control</a:t>
            </a:r>
          </a:p>
          <a:p>
            <a:pPr lvl="1"/>
            <a:r>
              <a:rPr lang="en-CA" sz="1800"/>
              <a:t>Monitor health and performance of a system, detect faulty programs, corrupt drivers or intrusion attempts.</a:t>
            </a:r>
          </a:p>
          <a:p>
            <a:pPr lvl="1"/>
            <a:r>
              <a:rPr lang="en-CA" sz="1800"/>
              <a:t>Compliance testing or compliance checking</a:t>
            </a:r>
          </a:p>
          <a:p>
            <a:pPr lvl="1"/>
            <a:r>
              <a:rPr lang="en-CA" sz="1800"/>
              <a:t>Investigation:  investigators use the audit trail to trace actions to responsible individuals, and the specific activities performed</a:t>
            </a:r>
          </a:p>
          <a:p>
            <a:pPr lvl="1"/>
            <a:r>
              <a:rPr lang="en-CA" sz="1800"/>
              <a:t>Event reconstruction</a:t>
            </a:r>
          </a:p>
          <a:p>
            <a:pPr lvl="1"/>
            <a:r>
              <a:rPr lang="en-CA" sz="1800"/>
              <a:t>Problem identification – used in root cause analysis</a:t>
            </a:r>
          </a:p>
          <a:p>
            <a:r>
              <a:rPr lang="en-CA" sz="2000"/>
              <a:t>Frequency of an IT infrastructure security audit or security review</a:t>
            </a:r>
          </a:p>
          <a:p>
            <a:pPr lvl="1"/>
            <a:r>
              <a:rPr lang="en-CA" sz="1800"/>
              <a:t>Depends on </a:t>
            </a:r>
            <a:r>
              <a:rPr lang="en-CA" sz="1800" b="1"/>
              <a:t>risk, measured by risk analysis</a:t>
            </a:r>
          </a:p>
          <a:p>
            <a:pPr lvl="1"/>
            <a:r>
              <a:rPr lang="en-CA" sz="1800"/>
              <a:t>Should be clearly defined in the security guidelines of an organization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D7FAAA63-B7C3-4602-BBEC-5845FF7C3975}" type="slidenum">
              <a:rPr lang="en-US"/>
              <a:pPr/>
              <a:t>38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/>
              <a:t>Auditing</a:t>
            </a:r>
          </a:p>
        </p:txBody>
      </p:sp>
      <p:sp>
        <p:nvSpPr>
          <p:cNvPr id="409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 sz="1800"/>
              <a:t>Recoding of events / occurrences</a:t>
            </a:r>
          </a:p>
          <a:p>
            <a:pPr lvl="1"/>
            <a:r>
              <a:rPr lang="en-CA" sz="1600" b="1"/>
              <a:t>Logging</a:t>
            </a:r>
            <a:r>
              <a:rPr lang="en-CA" sz="1600"/>
              <a:t>:  the activity of recording information about events or occurrences</a:t>
            </a:r>
          </a:p>
          <a:p>
            <a:r>
              <a:rPr lang="en-CA" sz="1800"/>
              <a:t>Examination of data</a:t>
            </a:r>
          </a:p>
          <a:p>
            <a:pPr lvl="1"/>
            <a:r>
              <a:rPr lang="en-CA" sz="1600" b="1"/>
              <a:t>Monitoring</a:t>
            </a:r>
            <a:r>
              <a:rPr lang="en-CA" sz="1600"/>
              <a:t>:  the activity of manually or programmatically reviewing logs looking for something specific</a:t>
            </a:r>
          </a:p>
          <a:p>
            <a:r>
              <a:rPr lang="en-CA" sz="1800"/>
              <a:t>Data reduction</a:t>
            </a:r>
          </a:p>
          <a:p>
            <a:r>
              <a:rPr lang="en-CA" sz="1800"/>
              <a:t>Event / occurrence alarm triggers</a:t>
            </a:r>
          </a:p>
          <a:p>
            <a:pPr lvl="1"/>
            <a:r>
              <a:rPr lang="en-CA" sz="1600" b="1"/>
              <a:t>Alarm triggers</a:t>
            </a:r>
            <a:r>
              <a:rPr lang="en-CA" sz="1600"/>
              <a:t>:  notification sent to administrators when a specific event occurs</a:t>
            </a:r>
          </a:p>
          <a:p>
            <a:r>
              <a:rPr lang="en-CA" sz="1800"/>
              <a:t>Log analysis</a:t>
            </a:r>
          </a:p>
          <a:p>
            <a:pPr lvl="1"/>
            <a:r>
              <a:rPr lang="en-CA" sz="1600"/>
              <a:t>More detailed and systematic form of monitoring.  Logs are analysed in detail for trends and patterns.</a:t>
            </a:r>
          </a:p>
          <a:p>
            <a:pPr lvl="1"/>
            <a:r>
              <a:rPr lang="en-CA" sz="1600"/>
              <a:t>Intrusion Detection Mechanisms:  specific form of monitoring to detect unauthorized system access.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D6F8180D-6E4A-45C6-8668-8DE1078E8619}" type="slidenum">
              <a:rPr lang="en-US"/>
              <a:pPr/>
              <a:t>39</a:t>
            </a:fld>
            <a:endParaRPr lang="en-US"/>
          </a:p>
        </p:txBody>
      </p:sp>
      <p:pic>
        <p:nvPicPr>
          <p:cNvPr id="409605" name="Picture 5" descr="MCIN00474_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9650" y="2420938"/>
            <a:ext cx="1784350" cy="1604962"/>
          </a:xfrm>
          <a:prstGeom prst="rect">
            <a:avLst/>
          </a:prstGeom>
          <a:noFill/>
        </p:spPr>
      </p:pic>
      <p:pic>
        <p:nvPicPr>
          <p:cNvPr id="409606" name="Picture 6" descr="MCBD06708_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58050" y="0"/>
            <a:ext cx="1885950" cy="18446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/>
              <a:t>Operations Security Concepts - Topics</a:t>
            </a:r>
          </a:p>
        </p:txBody>
      </p:sp>
      <p:sp>
        <p:nvSpPr>
          <p:cNvPr id="389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Tx/>
              <a:buAutoNum type="arabicPeriod"/>
            </a:pPr>
            <a:r>
              <a:rPr lang="en-CA" sz="3200" dirty="0"/>
              <a:t>Operations Security Concepts</a:t>
            </a:r>
          </a:p>
          <a:p>
            <a:pPr marL="457200" indent="-457200">
              <a:buFontTx/>
              <a:buAutoNum type="arabicPeriod"/>
            </a:pPr>
            <a:r>
              <a:rPr lang="en-CA" sz="3200" dirty="0"/>
              <a:t>Operations Security Controls</a:t>
            </a:r>
          </a:p>
          <a:p>
            <a:pPr marL="457200" indent="-457200">
              <a:buFontTx/>
              <a:buAutoNum type="arabicPeriod"/>
            </a:pPr>
            <a:r>
              <a:rPr lang="en-CA" sz="3200" dirty="0"/>
              <a:t>Auditing and Monitoring</a:t>
            </a:r>
          </a:p>
          <a:p>
            <a:pPr marL="457200" indent="-457200">
              <a:buFontTx/>
              <a:buAutoNum type="arabicPeriod"/>
            </a:pPr>
            <a:r>
              <a:rPr lang="en-CA" sz="3200" dirty="0"/>
              <a:t>Threats and Countermeasures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CD1F081-2385-4FCA-A671-F0EF6AC19A75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73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/>
              <a:t>Auditing</a:t>
            </a:r>
            <a:br>
              <a:rPr lang="en-CA"/>
            </a:br>
            <a:r>
              <a:rPr lang="en-CA"/>
              <a:t>5 Types of audit trails</a:t>
            </a:r>
          </a:p>
        </p:txBody>
      </p:sp>
      <p:sp>
        <p:nvSpPr>
          <p:cNvPr id="50073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266700" indent="-266700">
              <a:lnSpc>
                <a:spcPct val="80000"/>
              </a:lnSpc>
              <a:buNone/>
            </a:pPr>
            <a:r>
              <a:rPr lang="en-CA" sz="2000" b="1" u="sng" dirty="0"/>
              <a:t>Network</a:t>
            </a:r>
          </a:p>
          <a:p>
            <a:pPr marL="266700" indent="-266700">
              <a:lnSpc>
                <a:spcPct val="80000"/>
              </a:lnSpc>
              <a:buFontTx/>
              <a:buChar char="•"/>
            </a:pPr>
            <a:r>
              <a:rPr lang="en-CA" sz="2000" dirty="0"/>
              <a:t>network layer information can help detect and isolate threat activity, such as the spread of a worm or </a:t>
            </a:r>
            <a:r>
              <a:rPr lang="en-CA" sz="2000" dirty="0" err="1"/>
              <a:t>DoS</a:t>
            </a:r>
            <a:r>
              <a:rPr lang="en-CA" sz="2000" dirty="0"/>
              <a:t> attack</a:t>
            </a:r>
          </a:p>
          <a:p>
            <a:pPr marL="266700" indent="-266700">
              <a:lnSpc>
                <a:spcPct val="80000"/>
              </a:lnSpc>
              <a:buFontTx/>
              <a:buChar char="•"/>
            </a:pPr>
            <a:r>
              <a:rPr lang="en-CA" sz="2000" dirty="0"/>
              <a:t>Can help detect policy violations, such as the use of instant messenger, torrents</a:t>
            </a:r>
          </a:p>
          <a:p>
            <a:pPr marL="266700" indent="-266700">
              <a:lnSpc>
                <a:spcPct val="80000"/>
              </a:lnSpc>
              <a:buNone/>
            </a:pPr>
            <a:r>
              <a:rPr lang="en-CA" sz="2000" b="1" u="sng" dirty="0"/>
              <a:t>System</a:t>
            </a:r>
          </a:p>
          <a:p>
            <a:pPr marL="266700" indent="-266700">
              <a:lnSpc>
                <a:spcPct val="80000"/>
              </a:lnSpc>
              <a:buFontTx/>
              <a:buChar char="•"/>
            </a:pPr>
            <a:r>
              <a:rPr lang="en-CA" sz="2000" dirty="0"/>
              <a:t>System events include file deletion, change, additions, software installation and privilege change</a:t>
            </a:r>
          </a:p>
          <a:p>
            <a:pPr marL="266700" indent="-266700">
              <a:lnSpc>
                <a:spcPct val="80000"/>
              </a:lnSpc>
              <a:buFontTx/>
              <a:buChar char="•"/>
            </a:pPr>
            <a:r>
              <a:rPr lang="en-CA" sz="2000" dirty="0"/>
              <a:t>Can help detect virus or worm if unexpected system activity is evident</a:t>
            </a:r>
          </a:p>
        </p:txBody>
      </p:sp>
      <p:sp>
        <p:nvSpPr>
          <p:cNvPr id="500740" name="Rectangle 4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266700" indent="-266700">
              <a:lnSpc>
                <a:spcPct val="80000"/>
              </a:lnSpc>
              <a:buNone/>
            </a:pPr>
            <a:r>
              <a:rPr lang="en-CA" sz="2000" b="1" u="sng" dirty="0"/>
              <a:t>Application</a:t>
            </a:r>
          </a:p>
          <a:p>
            <a:pPr marL="266700" indent="-266700">
              <a:lnSpc>
                <a:spcPct val="80000"/>
              </a:lnSpc>
              <a:buFontTx/>
              <a:buChar char="•"/>
            </a:pPr>
            <a:r>
              <a:rPr lang="en-CA" sz="2000" dirty="0"/>
              <a:t>Audit application activities to isolate key functions, gain perspective on application activity</a:t>
            </a:r>
          </a:p>
          <a:p>
            <a:pPr marL="266700" indent="-266700">
              <a:lnSpc>
                <a:spcPct val="80000"/>
              </a:lnSpc>
              <a:buNone/>
            </a:pPr>
            <a:r>
              <a:rPr lang="en-CA" sz="2000" b="1" u="sng" dirty="0"/>
              <a:t>User</a:t>
            </a:r>
          </a:p>
          <a:p>
            <a:pPr marL="266700" indent="-266700">
              <a:lnSpc>
                <a:spcPct val="80000"/>
              </a:lnSpc>
              <a:buFontTx/>
              <a:buChar char="•"/>
            </a:pPr>
            <a:r>
              <a:rPr lang="en-CA" sz="2000" dirty="0"/>
              <a:t>User events include log on, log off times, failed log in attempts, privilege use and data access</a:t>
            </a:r>
          </a:p>
          <a:p>
            <a:pPr marL="266700" indent="-266700">
              <a:lnSpc>
                <a:spcPct val="80000"/>
              </a:lnSpc>
              <a:buNone/>
            </a:pPr>
            <a:r>
              <a:rPr lang="en-CA" sz="2000" b="1" u="sng" dirty="0"/>
              <a:t>Keystroke</a:t>
            </a:r>
          </a:p>
          <a:p>
            <a:pPr marL="266700" indent="-266700">
              <a:lnSpc>
                <a:spcPct val="80000"/>
              </a:lnSpc>
              <a:buFontTx/>
              <a:buChar char="•"/>
            </a:pPr>
            <a:r>
              <a:rPr lang="en-CA" sz="2000" dirty="0"/>
              <a:t>Can be helpful in investigating suspicious activity</a:t>
            </a:r>
          </a:p>
          <a:p>
            <a:pPr marL="266700" indent="-266700">
              <a:lnSpc>
                <a:spcPct val="80000"/>
              </a:lnSpc>
              <a:buFontTx/>
              <a:buChar char="•"/>
            </a:pPr>
            <a:r>
              <a:rPr lang="en-CA" sz="2000" dirty="0"/>
              <a:t>Example:  .history or .</a:t>
            </a:r>
            <a:r>
              <a:rPr lang="en-CA" sz="2000" dirty="0" err="1"/>
              <a:t>bash_history</a:t>
            </a:r>
            <a:r>
              <a:rPr lang="en-CA" sz="2000" dirty="0"/>
              <a:t> on Unix operating system</a:t>
            </a:r>
          </a:p>
          <a:p>
            <a:pPr marL="266700" indent="-266700">
              <a:lnSpc>
                <a:spcPct val="80000"/>
              </a:lnSpc>
            </a:pPr>
            <a:endParaRPr lang="en-CA" sz="2000" dirty="0"/>
          </a:p>
          <a:p>
            <a:pPr marL="266700" indent="-266700">
              <a:lnSpc>
                <a:spcPct val="80000"/>
              </a:lnSpc>
            </a:pPr>
            <a:endParaRPr lang="en-CA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68AFE-6D7E-4D77-984E-A43BC679C2B9}" type="slidenum">
              <a:rPr lang="en-US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308850" y="6237288"/>
            <a:ext cx="457200" cy="476250"/>
          </a:xfrm>
          <a:prstGeom prst="rect">
            <a:avLst/>
          </a:prstGeom>
        </p:spPr>
        <p:txBody>
          <a:bodyPr/>
          <a:lstStyle/>
          <a:p>
            <a:fld id="{61598A4D-6CB9-497C-B652-9059B95221EB}" type="slidenum">
              <a:rPr lang="en-US"/>
              <a:pPr/>
              <a:t>41</a:t>
            </a:fld>
            <a:endParaRPr lang="en-US"/>
          </a:p>
        </p:txBody>
      </p:sp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/>
              <a:t>Auditing and Monitoring </a:t>
            </a:r>
            <a:br>
              <a:rPr lang="en-CA"/>
            </a:br>
            <a:r>
              <a:rPr lang="en-CA"/>
              <a:t>Sampling and Violation Analysis</a:t>
            </a:r>
          </a:p>
        </p:txBody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CA" sz="1800"/>
              <a:t>Sampling, or data extraction – process of extracting elements from a large body of data in order to construct a meaningful representation of summary of the whole.  (Part of the data reduction.)</a:t>
            </a:r>
          </a:p>
          <a:p>
            <a:pPr>
              <a:lnSpc>
                <a:spcPct val="80000"/>
              </a:lnSpc>
            </a:pPr>
            <a:r>
              <a:rPr lang="en-CA" sz="1800"/>
              <a:t>Clipping</a:t>
            </a:r>
          </a:p>
          <a:p>
            <a:pPr lvl="1">
              <a:lnSpc>
                <a:spcPct val="80000"/>
              </a:lnSpc>
            </a:pPr>
            <a:r>
              <a:rPr lang="en-CA" sz="1600"/>
              <a:t>Selects only those errors that cross the clipping level threshold</a:t>
            </a:r>
          </a:p>
          <a:p>
            <a:pPr lvl="1">
              <a:lnSpc>
                <a:spcPct val="80000"/>
              </a:lnSpc>
            </a:pPr>
            <a:r>
              <a:rPr lang="en-CA" sz="1600"/>
              <a:t>Clipping levels are used to establish a baseline for normal system activity</a:t>
            </a:r>
          </a:p>
          <a:p>
            <a:pPr lvl="1">
              <a:lnSpc>
                <a:spcPct val="80000"/>
              </a:lnSpc>
            </a:pPr>
            <a:r>
              <a:rPr lang="en-CA" sz="1600"/>
              <a:t>a form of sampling</a:t>
            </a:r>
          </a:p>
          <a:p>
            <a:pPr>
              <a:lnSpc>
                <a:spcPct val="80000"/>
              </a:lnSpc>
            </a:pPr>
            <a:r>
              <a:rPr lang="en-CA" sz="1800"/>
              <a:t>Violation analysis</a:t>
            </a:r>
          </a:p>
          <a:p>
            <a:pPr lvl="1">
              <a:lnSpc>
                <a:spcPct val="80000"/>
              </a:lnSpc>
            </a:pPr>
            <a:r>
              <a:rPr lang="en-CA" sz="1600"/>
              <a:t>Mainframe auditing:  any errors that exceed </a:t>
            </a:r>
            <a:r>
              <a:rPr lang="en-CA" sz="1600" b="1"/>
              <a:t>clipping level</a:t>
            </a:r>
            <a:r>
              <a:rPr lang="en-CA" sz="1600"/>
              <a:t> trigger a violation and are recorded.  Example 4 failed login events may trigger a violation.</a:t>
            </a:r>
          </a:p>
          <a:p>
            <a:pPr>
              <a:lnSpc>
                <a:spcPct val="80000"/>
              </a:lnSpc>
            </a:pPr>
            <a:r>
              <a:rPr lang="en-CA" sz="1800"/>
              <a:t>Statistical and non-statistical methods</a:t>
            </a:r>
          </a:p>
          <a:p>
            <a:pPr lvl="1">
              <a:lnSpc>
                <a:spcPct val="80000"/>
              </a:lnSpc>
            </a:pPr>
            <a:r>
              <a:rPr lang="en-CA" sz="1600"/>
              <a:t>Statistical sampling – a tool using precise mathematical methods to extract meaningful information from a large amount of data.  More reliable than non-statistical methods.</a:t>
            </a:r>
          </a:p>
          <a:p>
            <a:pPr lvl="1">
              <a:lnSpc>
                <a:spcPct val="80000"/>
              </a:lnSpc>
            </a:pPr>
            <a:r>
              <a:rPr lang="en-CA" sz="1600"/>
              <a:t>Non-statistical sampling – random sampling or discretionary.  Less expensive, requires less training, does not require computer facilities.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C378C2-0F5B-4FA1-B401-6E1D5ACC1978}" type="slidenum">
              <a:rPr lang="en-US"/>
              <a:pPr/>
              <a:t>42</a:t>
            </a:fld>
            <a:endParaRPr lang="en-US"/>
          </a:p>
        </p:txBody>
      </p:sp>
      <p:sp>
        <p:nvSpPr>
          <p:cNvPr id="50381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/>
              <a:t>Protection of Audit Logs</a:t>
            </a:r>
          </a:p>
        </p:txBody>
      </p:sp>
      <p:sp>
        <p:nvSpPr>
          <p:cNvPr id="5038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 marL="266700" indent="-266700">
              <a:buNone/>
            </a:pPr>
            <a:r>
              <a:rPr lang="en-CA" sz="2000" b="1" u="sng" dirty="0"/>
              <a:t>Integrity</a:t>
            </a:r>
          </a:p>
          <a:p>
            <a:pPr marL="266700" indent="-266700">
              <a:buFontTx/>
              <a:buChar char="•"/>
            </a:pPr>
            <a:r>
              <a:rPr lang="en-CA" sz="2000" dirty="0"/>
              <a:t>if unauthorized users can make changes the audit logs are no longer useful</a:t>
            </a:r>
          </a:p>
          <a:p>
            <a:pPr marL="266700" indent="-266700">
              <a:buFontTx/>
              <a:buChar char="•"/>
            </a:pPr>
            <a:r>
              <a:rPr lang="en-CA" sz="2000" dirty="0"/>
              <a:t>Attackers must not be able to cover their tracks</a:t>
            </a:r>
          </a:p>
          <a:p>
            <a:pPr marL="266700" indent="-266700">
              <a:buFontTx/>
              <a:buChar char="•"/>
            </a:pPr>
            <a:r>
              <a:rPr lang="en-CA" sz="2000" dirty="0"/>
              <a:t>Audit logs must be protected from sabotage</a:t>
            </a:r>
          </a:p>
          <a:p>
            <a:pPr marL="266700" indent="-266700">
              <a:buFontTx/>
              <a:buChar char="•"/>
            </a:pPr>
            <a:r>
              <a:rPr lang="en-CA" sz="2000" dirty="0"/>
              <a:t>Protection:  Append only write devices (tape), write once devices (CD-ROM), External logging over the network (encrypted!)</a:t>
            </a:r>
          </a:p>
          <a:p>
            <a:pPr marL="266700" indent="-266700">
              <a:buFontTx/>
              <a:buChar char="•"/>
            </a:pPr>
            <a:endParaRPr lang="en-CA" sz="2000" dirty="0"/>
          </a:p>
        </p:txBody>
      </p:sp>
      <p:sp>
        <p:nvSpPr>
          <p:cNvPr id="503813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marL="266700" indent="-266700">
              <a:buNone/>
            </a:pPr>
            <a:r>
              <a:rPr lang="en-CA" sz="2000" b="1" u="sng" dirty="0"/>
              <a:t>Confidentiality</a:t>
            </a:r>
          </a:p>
          <a:p>
            <a:pPr marL="266700" indent="-266700">
              <a:buFontTx/>
              <a:buChar char="•"/>
            </a:pPr>
            <a:r>
              <a:rPr lang="en-CA" sz="2000" dirty="0"/>
              <a:t>Prevent inference type attacks</a:t>
            </a:r>
          </a:p>
          <a:p>
            <a:pPr marL="266700" indent="-266700">
              <a:buFontTx/>
              <a:buChar char="•"/>
            </a:pPr>
            <a:r>
              <a:rPr lang="en-CA" sz="2000" dirty="0"/>
              <a:t>Logs should have the same security level as the events they are auditing</a:t>
            </a:r>
          </a:p>
          <a:p>
            <a:pPr marL="266700" indent="-266700">
              <a:buFontTx/>
              <a:buChar char="•"/>
            </a:pPr>
            <a:r>
              <a:rPr lang="en-CA" sz="2000" dirty="0"/>
              <a:t>Protection:  encryption, data labels and access controls</a:t>
            </a:r>
          </a:p>
          <a:p>
            <a:pPr marL="266700" indent="-266700">
              <a:buNone/>
            </a:pPr>
            <a:r>
              <a:rPr lang="en-CA" sz="2000" b="1" u="sng" dirty="0"/>
              <a:t>Availability</a:t>
            </a:r>
          </a:p>
          <a:p>
            <a:pPr marL="266700" indent="-266700">
              <a:buFontTx/>
              <a:buChar char="•"/>
            </a:pPr>
            <a:r>
              <a:rPr lang="en-CA" sz="2000" dirty="0"/>
              <a:t>Massive amounts of logging data can fill a disk quickly!</a:t>
            </a:r>
          </a:p>
          <a:p>
            <a:pPr marL="266700" indent="-266700">
              <a:buFontTx/>
              <a:buChar char="•"/>
            </a:pPr>
            <a:r>
              <a:rPr lang="en-CA" sz="2000" dirty="0"/>
              <a:t>Target for </a:t>
            </a:r>
            <a:r>
              <a:rPr lang="en-CA" sz="2000" dirty="0" err="1"/>
              <a:t>DoS</a:t>
            </a:r>
            <a:r>
              <a:rPr lang="en-CA" sz="2000" dirty="0"/>
              <a:t> attacks</a:t>
            </a:r>
          </a:p>
          <a:p>
            <a:pPr marL="266700" indent="-266700">
              <a:buFontTx/>
              <a:buChar char="•"/>
            </a:pPr>
            <a:r>
              <a:rPr lang="en-CA" sz="2000" dirty="0"/>
              <a:t>Protection:  off site storage</a:t>
            </a:r>
          </a:p>
          <a:p>
            <a:pPr marL="266700" indent="-266700"/>
            <a:endParaRPr lang="en-C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78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 dirty="0" smtClean="0"/>
              <a:t>External </a:t>
            </a:r>
            <a:r>
              <a:rPr lang="en-CA" dirty="0"/>
              <a:t>auditors</a:t>
            </a:r>
          </a:p>
        </p:txBody>
      </p:sp>
      <p:sp>
        <p:nvSpPr>
          <p:cNvPr id="5027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/>
              <a:t>Used to test or verify the validity of security controls.</a:t>
            </a:r>
          </a:p>
          <a:p>
            <a:r>
              <a:rPr lang="en-CA"/>
              <a:t>Provide objectivity that internal auditors cannot have.</a:t>
            </a:r>
          </a:p>
          <a:p>
            <a:r>
              <a:rPr lang="en-CA"/>
              <a:t>External auditors require</a:t>
            </a:r>
          </a:p>
          <a:p>
            <a:pPr lvl="1"/>
            <a:r>
              <a:rPr lang="en-CA"/>
              <a:t>Access to the security policy</a:t>
            </a:r>
          </a:p>
          <a:p>
            <a:pPr lvl="1"/>
            <a:r>
              <a:rPr lang="en-CA"/>
              <a:t>Authorization to inspect every aspect of IT and physical environment</a:t>
            </a:r>
          </a:p>
          <a:p>
            <a:pPr lvl="1"/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A1C0150-60BD-491A-8989-2AA3A8267511}" type="slidenum">
              <a:rPr lang="en-US"/>
              <a:pPr/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/>
              <a:t>Monitoring Techniques</a:t>
            </a:r>
            <a:br>
              <a:rPr lang="en-CA"/>
            </a:br>
            <a:r>
              <a:rPr lang="en-CA"/>
              <a:t>Warning Banners</a:t>
            </a:r>
          </a:p>
        </p:txBody>
      </p:sp>
      <p:sp>
        <p:nvSpPr>
          <p:cNvPr id="413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/>
              <a:t>A form of auditing which requires active review of audited information, or audited asset.</a:t>
            </a:r>
          </a:p>
          <a:p>
            <a:r>
              <a:rPr lang="en-CA"/>
              <a:t>Warning banners</a:t>
            </a:r>
          </a:p>
          <a:p>
            <a:pPr lvl="1"/>
            <a:r>
              <a:rPr lang="en-CA"/>
              <a:t>Warn would-be intruders that their activities are being monitored.</a:t>
            </a:r>
          </a:p>
          <a:p>
            <a:pPr lvl="1"/>
            <a:r>
              <a:rPr lang="en-CA"/>
              <a:t>When using restricted activities warn that activities will be audited and monitored.</a:t>
            </a:r>
          </a:p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835906DA-AE52-4C90-AB17-20D12B3BA8E3}" type="slidenum">
              <a:rPr lang="en-US"/>
              <a:pPr/>
              <a:t>44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/>
              <a:t>Monitoring – </a:t>
            </a:r>
            <a:br>
              <a:rPr lang="en-CA"/>
            </a:br>
            <a:r>
              <a:rPr lang="en-CA"/>
              <a:t>Sample Warning Banner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E13A6407-C430-4D45-B2E7-8D1EBC96D8BE}" type="slidenum">
              <a:rPr lang="en-US"/>
              <a:pPr/>
              <a:t>45</a:t>
            </a:fld>
            <a:endParaRPr lang="en-US"/>
          </a:p>
        </p:txBody>
      </p:sp>
      <p:pic>
        <p:nvPicPr>
          <p:cNvPr id="448516" name="Picture 4" descr="warn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000240"/>
            <a:ext cx="7200900" cy="4573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85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 dirty="0"/>
              <a:t>Monitoring – </a:t>
            </a:r>
            <a:br>
              <a:rPr lang="en-CA" dirty="0"/>
            </a:br>
            <a:r>
              <a:rPr lang="en-CA" dirty="0"/>
              <a:t>Keystroke Analysis</a:t>
            </a:r>
          </a:p>
        </p:txBody>
      </p:sp>
      <p:sp>
        <p:nvSpPr>
          <p:cNvPr id="5058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/>
              <a:t>Keystroke monitoring</a:t>
            </a:r>
          </a:p>
          <a:p>
            <a:pPr lvl="1"/>
            <a:r>
              <a:rPr lang="en-CA"/>
              <a:t>Act of recoding key presses on a physical keyboard visually or using logically / technically</a:t>
            </a:r>
          </a:p>
          <a:p>
            <a:pPr lvl="1"/>
            <a:r>
              <a:rPr lang="en-CA"/>
              <a:t>Compare wire tapping.  Ethical? Legal?</a:t>
            </a:r>
          </a:p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7F516F6F-1FBA-4DB4-8DEC-8C9AF4EE9D74}" type="slidenum">
              <a:rPr lang="en-US"/>
              <a:pPr/>
              <a:t>46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/>
              <a:t>Monitoring</a:t>
            </a:r>
            <a:br>
              <a:rPr lang="en-CA"/>
            </a:br>
            <a:r>
              <a:rPr lang="en-CA"/>
              <a:t>Facilities monitoring</a:t>
            </a:r>
          </a:p>
        </p:txBody>
      </p:sp>
      <p:sp>
        <p:nvSpPr>
          <p:cNvPr id="5068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CA" sz="2400" dirty="0"/>
              <a:t>No point in any auditing activity if your company has a open door policy for attackers!</a:t>
            </a:r>
          </a:p>
          <a:p>
            <a:pPr>
              <a:lnSpc>
                <a:spcPct val="90000"/>
              </a:lnSpc>
            </a:pPr>
            <a:r>
              <a:rPr lang="en-CA" sz="2400" dirty="0"/>
              <a:t>Other monitoring tools </a:t>
            </a:r>
          </a:p>
          <a:p>
            <a:pPr lvl="1">
              <a:lnSpc>
                <a:spcPct val="90000"/>
              </a:lnSpc>
            </a:pPr>
            <a:r>
              <a:rPr lang="en-CA" sz="2000" dirty="0"/>
              <a:t>CCTV</a:t>
            </a:r>
          </a:p>
          <a:p>
            <a:pPr lvl="1">
              <a:lnSpc>
                <a:spcPct val="90000"/>
              </a:lnSpc>
            </a:pPr>
            <a:r>
              <a:rPr lang="en-CA" sz="2000" dirty="0"/>
              <a:t>Card access control logs, and preventing activities like piggy-backing</a:t>
            </a:r>
          </a:p>
          <a:p>
            <a:pPr lvl="1">
              <a:lnSpc>
                <a:spcPct val="90000"/>
              </a:lnSpc>
            </a:pPr>
            <a:r>
              <a:rPr lang="en-CA" sz="2000" dirty="0"/>
              <a:t>Monitoring un-manned entrances, and after hour activities</a:t>
            </a:r>
          </a:p>
          <a:p>
            <a:pPr lvl="1">
              <a:lnSpc>
                <a:spcPct val="90000"/>
              </a:lnSpc>
            </a:pPr>
            <a:r>
              <a:rPr lang="en-CA" sz="2000" dirty="0"/>
              <a:t>Security guards at key locations</a:t>
            </a:r>
          </a:p>
          <a:p>
            <a:pPr lvl="1">
              <a:lnSpc>
                <a:spcPct val="90000"/>
              </a:lnSpc>
            </a:pPr>
            <a:r>
              <a:rPr lang="en-CA" sz="2000" dirty="0"/>
              <a:t>Security alarm sensors on doors, windows</a:t>
            </a:r>
          </a:p>
          <a:p>
            <a:pPr lvl="1">
              <a:lnSpc>
                <a:spcPct val="90000"/>
              </a:lnSpc>
            </a:pPr>
            <a:r>
              <a:rPr lang="en-CA" sz="2000" dirty="0"/>
              <a:t>Motion detectors in areas not patrolled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CA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44543092-E194-46DC-81FF-2895853144A6}" type="slidenum">
              <a:rPr lang="en-US"/>
              <a:pPr/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308850" y="6237288"/>
            <a:ext cx="457200" cy="476250"/>
          </a:xfrm>
          <a:prstGeom prst="rect">
            <a:avLst/>
          </a:prstGeom>
        </p:spPr>
        <p:txBody>
          <a:bodyPr/>
          <a:lstStyle/>
          <a:p>
            <a:fld id="{406B7507-AC46-4189-A449-7A94C5D8DE63}" type="slidenum">
              <a:rPr lang="en-US"/>
              <a:pPr/>
              <a:t>48</a:t>
            </a:fld>
            <a:endParaRPr lang="en-US"/>
          </a:p>
        </p:txBody>
      </p:sp>
      <p:sp>
        <p:nvSpPr>
          <p:cNvPr id="50176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/>
              <a:t>Auditing –</a:t>
            </a:r>
            <a:br>
              <a:rPr lang="en-CA"/>
            </a:br>
            <a:r>
              <a:rPr lang="en-CA"/>
              <a:t>Retaining audit logs</a:t>
            </a:r>
          </a:p>
        </p:txBody>
      </p:sp>
      <p:sp>
        <p:nvSpPr>
          <p:cNvPr id="501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2400"/>
              <a:t>Audit logs must have appropriate security labels applied, usually the same label as the data and functionality being audited  (to prevent inference attack).</a:t>
            </a:r>
          </a:p>
          <a:p>
            <a:r>
              <a:rPr lang="en-CA" sz="2400"/>
              <a:t>Audit records sent over the network should be encrypted</a:t>
            </a:r>
          </a:p>
          <a:p>
            <a:r>
              <a:rPr lang="en-CA" sz="2400"/>
              <a:t>All systems should be time synchronized against a time server – accuracy.</a:t>
            </a:r>
          </a:p>
          <a:p>
            <a:r>
              <a:rPr lang="en-CA" sz="2400"/>
              <a:t>Audit logs may depend on industry and political regulations for length of time in which they must be retained, after which they must be securely destroyed.</a:t>
            </a:r>
          </a:p>
          <a:p>
            <a:endParaRPr lang="en-CA" sz="2400"/>
          </a:p>
          <a:p>
            <a:endParaRPr lang="en-CA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mtClean="0"/>
              <a:t>Problem Management &amp;</a:t>
            </a:r>
            <a:br>
              <a:rPr lang="en-CA" smtClean="0"/>
            </a:br>
            <a:r>
              <a:rPr lang="en-CA" smtClean="0"/>
              <a:t>The Contingency plan</a:t>
            </a:r>
            <a:endParaRPr lang="en-CA"/>
          </a:p>
        </p:txBody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mtClean="0"/>
              <a:t>Problem Management</a:t>
            </a:r>
            <a:endParaRPr lang="en-CA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CA" smtClean="0"/>
              <a:t>Determine whether the audit trail entry is trouble or a false positive</a:t>
            </a:r>
          </a:p>
          <a:p>
            <a:r>
              <a:rPr lang="en-CA" smtClean="0"/>
              <a:t>Respond to the event</a:t>
            </a:r>
          </a:p>
          <a:p>
            <a:r>
              <a:rPr lang="en-CA" smtClean="0"/>
              <a:t>Identify the root cause, root cause analysis</a:t>
            </a:r>
          </a:p>
          <a:p>
            <a:r>
              <a:rPr lang="en-CA" smtClean="0"/>
              <a:t>Implement corrective control</a:t>
            </a:r>
          </a:p>
          <a:p>
            <a:r>
              <a:rPr lang="en-CA" smtClean="0"/>
              <a:t>Prevent future occurrences</a:t>
            </a:r>
          </a:p>
          <a:p>
            <a:endParaRPr lang="en-US" dirty="0"/>
          </a:p>
        </p:txBody>
      </p:sp>
      <p:sp>
        <p:nvSpPr>
          <p:cNvPr id="458756" name="Rectangle 4"/>
          <p:cNvSpPr>
            <a:spLocks noGrp="1" noChangeArrowheads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CA" smtClean="0"/>
              <a:t>Contingency Plan</a:t>
            </a:r>
            <a:endParaRPr lang="en-C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CA" dirty="0" smtClean="0"/>
              <a:t>Developed by security practitioners</a:t>
            </a:r>
          </a:p>
          <a:p>
            <a:r>
              <a:rPr lang="en-CA" dirty="0" smtClean="0"/>
              <a:t>List of anticipated threats, and how to deal with them</a:t>
            </a:r>
          </a:p>
          <a:p>
            <a:r>
              <a:rPr lang="en-CA" dirty="0" smtClean="0"/>
              <a:t>WHEN THEY HAPPEN</a:t>
            </a:r>
          </a:p>
          <a:p>
            <a:r>
              <a:rPr lang="en-CA" dirty="0" smtClean="0"/>
              <a:t> description of events</a:t>
            </a:r>
          </a:p>
          <a:p>
            <a:r>
              <a:rPr lang="en-CA" dirty="0" smtClean="0"/>
              <a:t> list of who to call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1A7E5-7FD4-4392-95A6-2E749EADB7DC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0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/>
              <a:t>Threat, Risk, Vulnerabilities</a:t>
            </a:r>
          </a:p>
        </p:txBody>
      </p:sp>
      <p:sp>
        <p:nvSpPr>
          <p:cNvPr id="42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D5D7884E-2166-48C0-BA41-076C1106243D}" type="slidenum">
              <a:rPr lang="en-US"/>
              <a:pPr/>
              <a:t>5</a:t>
            </a:fld>
            <a:endParaRPr lang="en-US"/>
          </a:p>
        </p:txBody>
      </p:sp>
      <p:sp>
        <p:nvSpPr>
          <p:cNvPr id="515075" name="Rectangle 3"/>
          <p:cNvSpPr>
            <a:spLocks noChangeArrowheads="1"/>
          </p:cNvSpPr>
          <p:nvPr/>
        </p:nvSpPr>
        <p:spPr bwMode="auto">
          <a:xfrm>
            <a:off x="6804025" y="2205038"/>
            <a:ext cx="1979613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1400"/>
              <a:t>Source of Diagram: Common Criteria for Information Technology Security Evaluation; Part 1: Introduction and general model</a:t>
            </a:r>
          </a:p>
          <a:p>
            <a:pPr algn="l">
              <a:spcBef>
                <a:spcPct val="0"/>
              </a:spcBef>
            </a:pPr>
            <a:r>
              <a:rPr lang="en-US" sz="1400"/>
              <a:t>August 1999  Version 2.1 CCIMB-99-031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71472" y="1571612"/>
            <a:ext cx="6262687" cy="4538662"/>
            <a:chOff x="1202" y="1161"/>
            <a:chExt cx="3945" cy="2859"/>
          </a:xfrm>
        </p:grpSpPr>
        <p:sp>
          <p:nvSpPr>
            <p:cNvPr id="515077" name="Freeform 5"/>
            <p:cNvSpPr>
              <a:spLocks/>
            </p:cNvSpPr>
            <p:nvPr/>
          </p:nvSpPr>
          <p:spPr bwMode="auto">
            <a:xfrm>
              <a:off x="1601" y="1525"/>
              <a:ext cx="440" cy="4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1"/>
                </a:cxn>
                <a:cxn ang="0">
                  <a:pos x="96" y="1057"/>
                </a:cxn>
                <a:cxn ang="0">
                  <a:pos x="96" y="1057"/>
                </a:cxn>
                <a:cxn ang="0">
                  <a:pos x="951" y="1057"/>
                </a:cxn>
              </a:cxnLst>
              <a:rect l="0" t="0" r="r" b="b"/>
              <a:pathLst>
                <a:path w="951" h="1057">
                  <a:moveTo>
                    <a:pt x="0" y="0"/>
                  </a:moveTo>
                  <a:lnTo>
                    <a:pt x="0" y="961"/>
                  </a:lnTo>
                  <a:cubicBezTo>
                    <a:pt x="0" y="1014"/>
                    <a:pt x="43" y="1057"/>
                    <a:pt x="96" y="1057"/>
                  </a:cubicBezTo>
                  <a:lnTo>
                    <a:pt x="96" y="1057"/>
                  </a:lnTo>
                  <a:lnTo>
                    <a:pt x="951" y="1057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78" name="Rectangle 6"/>
            <p:cNvSpPr>
              <a:spLocks noChangeArrowheads="1"/>
            </p:cNvSpPr>
            <p:nvPr/>
          </p:nvSpPr>
          <p:spPr bwMode="auto">
            <a:xfrm>
              <a:off x="1659" y="1817"/>
              <a:ext cx="30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200">
                  <a:solidFill>
                    <a:srgbClr val="000000"/>
                  </a:solidFill>
                  <a:cs typeface="Arial" charset="0"/>
                </a:rPr>
                <a:t>impose</a:t>
              </a:r>
              <a:endParaRPr lang="en-US" sz="1400" b="1">
                <a:solidFill>
                  <a:srgbClr val="33CC33"/>
                </a:solidFill>
                <a:cs typeface="Arial" charset="0"/>
              </a:endParaRPr>
            </a:p>
          </p:txBody>
        </p:sp>
        <p:sp>
          <p:nvSpPr>
            <p:cNvPr id="515079" name="Freeform 7"/>
            <p:cNvSpPr>
              <a:spLocks/>
            </p:cNvSpPr>
            <p:nvPr/>
          </p:nvSpPr>
          <p:spPr bwMode="auto">
            <a:xfrm>
              <a:off x="1312" y="1525"/>
              <a:ext cx="1636" cy="9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95"/>
                </a:cxn>
                <a:cxn ang="0">
                  <a:pos x="96" y="2691"/>
                </a:cxn>
                <a:cxn ang="0">
                  <a:pos x="96" y="2691"/>
                </a:cxn>
                <a:cxn ang="0">
                  <a:pos x="4034" y="2691"/>
                </a:cxn>
              </a:cxnLst>
              <a:rect l="0" t="0" r="r" b="b"/>
              <a:pathLst>
                <a:path w="4034" h="2691">
                  <a:moveTo>
                    <a:pt x="0" y="0"/>
                  </a:moveTo>
                  <a:lnTo>
                    <a:pt x="0" y="2595"/>
                  </a:lnTo>
                  <a:cubicBezTo>
                    <a:pt x="0" y="2648"/>
                    <a:pt x="43" y="2691"/>
                    <a:pt x="96" y="2691"/>
                  </a:cubicBezTo>
                  <a:lnTo>
                    <a:pt x="96" y="2691"/>
                  </a:lnTo>
                  <a:lnTo>
                    <a:pt x="4034" y="2691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80" name="Rectangle 8"/>
            <p:cNvSpPr>
              <a:spLocks noChangeArrowheads="1"/>
            </p:cNvSpPr>
            <p:nvPr/>
          </p:nvSpPr>
          <p:spPr bwMode="auto">
            <a:xfrm>
              <a:off x="1690" y="2523"/>
              <a:ext cx="70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200">
                  <a:solidFill>
                    <a:srgbClr val="000000"/>
                  </a:solidFill>
                  <a:cs typeface="Arial" charset="0"/>
                </a:rPr>
                <a:t>may be aware of</a:t>
              </a:r>
              <a:endParaRPr lang="en-US" sz="1400" b="1">
                <a:solidFill>
                  <a:srgbClr val="33CC33"/>
                </a:solidFill>
                <a:cs typeface="Arial" charset="0"/>
              </a:endParaRPr>
            </a:p>
          </p:txBody>
        </p:sp>
        <p:sp>
          <p:nvSpPr>
            <p:cNvPr id="515081" name="Freeform 9"/>
            <p:cNvSpPr>
              <a:spLocks/>
            </p:cNvSpPr>
            <p:nvPr/>
          </p:nvSpPr>
          <p:spPr bwMode="auto">
            <a:xfrm>
              <a:off x="1995" y="1380"/>
              <a:ext cx="1974" cy="15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105" y="0"/>
                </a:cxn>
                <a:cxn ang="0">
                  <a:pos x="5202" y="96"/>
                </a:cxn>
                <a:cxn ang="0">
                  <a:pos x="5202" y="96"/>
                </a:cxn>
                <a:cxn ang="0">
                  <a:pos x="5202" y="96"/>
                </a:cxn>
                <a:cxn ang="0">
                  <a:pos x="5202" y="3928"/>
                </a:cxn>
              </a:cxnLst>
              <a:rect l="0" t="0" r="r" b="b"/>
              <a:pathLst>
                <a:path w="5202" h="3928">
                  <a:moveTo>
                    <a:pt x="0" y="0"/>
                  </a:moveTo>
                  <a:lnTo>
                    <a:pt x="5105" y="0"/>
                  </a:lnTo>
                  <a:cubicBezTo>
                    <a:pt x="5158" y="0"/>
                    <a:pt x="5202" y="43"/>
                    <a:pt x="5202" y="96"/>
                  </a:cubicBezTo>
                  <a:cubicBezTo>
                    <a:pt x="5202" y="96"/>
                    <a:pt x="5202" y="96"/>
                    <a:pt x="5202" y="96"/>
                  </a:cubicBezTo>
                  <a:lnTo>
                    <a:pt x="5202" y="96"/>
                  </a:lnTo>
                  <a:lnTo>
                    <a:pt x="5202" y="3928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82" name="Freeform 10"/>
            <p:cNvSpPr>
              <a:spLocks/>
            </p:cNvSpPr>
            <p:nvPr/>
          </p:nvSpPr>
          <p:spPr bwMode="auto">
            <a:xfrm>
              <a:off x="3061" y="1931"/>
              <a:ext cx="908" cy="10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08" y="0"/>
                </a:cxn>
                <a:cxn ang="0">
                  <a:pos x="2505" y="97"/>
                </a:cxn>
                <a:cxn ang="0">
                  <a:pos x="2505" y="97"/>
                </a:cxn>
                <a:cxn ang="0">
                  <a:pos x="2505" y="97"/>
                </a:cxn>
                <a:cxn ang="0">
                  <a:pos x="2505" y="2595"/>
                </a:cxn>
              </a:cxnLst>
              <a:rect l="0" t="0" r="r" b="b"/>
              <a:pathLst>
                <a:path w="2505" h="2595">
                  <a:moveTo>
                    <a:pt x="0" y="0"/>
                  </a:moveTo>
                  <a:lnTo>
                    <a:pt x="2408" y="0"/>
                  </a:lnTo>
                  <a:cubicBezTo>
                    <a:pt x="2461" y="0"/>
                    <a:pt x="2505" y="44"/>
                    <a:pt x="2505" y="97"/>
                  </a:cubicBezTo>
                  <a:cubicBezTo>
                    <a:pt x="2505" y="97"/>
                    <a:pt x="2505" y="97"/>
                    <a:pt x="2505" y="97"/>
                  </a:cubicBezTo>
                  <a:lnTo>
                    <a:pt x="2505" y="97"/>
                  </a:lnTo>
                  <a:lnTo>
                    <a:pt x="2505" y="2595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83" name="Freeform 11"/>
            <p:cNvSpPr>
              <a:spLocks/>
            </p:cNvSpPr>
            <p:nvPr/>
          </p:nvSpPr>
          <p:spPr bwMode="auto">
            <a:xfrm>
              <a:off x="1995" y="1276"/>
              <a:ext cx="2695" cy="22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032" y="0"/>
                </a:cxn>
                <a:cxn ang="0">
                  <a:pos x="7128" y="96"/>
                </a:cxn>
                <a:cxn ang="0">
                  <a:pos x="7128" y="96"/>
                </a:cxn>
                <a:cxn ang="0">
                  <a:pos x="7128" y="96"/>
                </a:cxn>
                <a:cxn ang="0">
                  <a:pos x="7128" y="5753"/>
                </a:cxn>
              </a:cxnLst>
              <a:rect l="0" t="0" r="r" b="b"/>
              <a:pathLst>
                <a:path w="7128" h="5753">
                  <a:moveTo>
                    <a:pt x="0" y="0"/>
                  </a:moveTo>
                  <a:lnTo>
                    <a:pt x="7032" y="0"/>
                  </a:lnTo>
                  <a:cubicBezTo>
                    <a:pt x="7085" y="0"/>
                    <a:pt x="7128" y="43"/>
                    <a:pt x="7128" y="96"/>
                  </a:cubicBezTo>
                  <a:cubicBezTo>
                    <a:pt x="7128" y="96"/>
                    <a:pt x="7128" y="96"/>
                    <a:pt x="7128" y="96"/>
                  </a:cubicBezTo>
                  <a:lnTo>
                    <a:pt x="7128" y="96"/>
                  </a:lnTo>
                  <a:lnTo>
                    <a:pt x="7128" y="5753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84" name="Freeform 12"/>
            <p:cNvSpPr>
              <a:spLocks/>
            </p:cNvSpPr>
            <p:nvPr/>
          </p:nvSpPr>
          <p:spPr bwMode="auto">
            <a:xfrm>
              <a:off x="3061" y="2013"/>
              <a:ext cx="273" cy="4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74" y="0"/>
                </a:cxn>
                <a:cxn ang="0">
                  <a:pos x="771" y="96"/>
                </a:cxn>
                <a:cxn ang="0">
                  <a:pos x="771" y="96"/>
                </a:cxn>
                <a:cxn ang="0">
                  <a:pos x="771" y="96"/>
                </a:cxn>
                <a:cxn ang="0">
                  <a:pos x="771" y="756"/>
                </a:cxn>
              </a:cxnLst>
              <a:rect l="0" t="0" r="r" b="b"/>
              <a:pathLst>
                <a:path w="771" h="756">
                  <a:moveTo>
                    <a:pt x="0" y="0"/>
                  </a:moveTo>
                  <a:lnTo>
                    <a:pt x="674" y="0"/>
                  </a:lnTo>
                  <a:cubicBezTo>
                    <a:pt x="727" y="0"/>
                    <a:pt x="771" y="43"/>
                    <a:pt x="771" y="96"/>
                  </a:cubicBezTo>
                  <a:cubicBezTo>
                    <a:pt x="771" y="96"/>
                    <a:pt x="771" y="96"/>
                    <a:pt x="771" y="96"/>
                  </a:cubicBezTo>
                  <a:lnTo>
                    <a:pt x="771" y="96"/>
                  </a:lnTo>
                  <a:lnTo>
                    <a:pt x="771" y="756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85" name="Freeform 13"/>
            <p:cNvSpPr>
              <a:spLocks/>
            </p:cNvSpPr>
            <p:nvPr/>
          </p:nvSpPr>
          <p:spPr bwMode="auto">
            <a:xfrm>
              <a:off x="3334" y="2704"/>
              <a:ext cx="294" cy="3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64"/>
                </a:cxn>
                <a:cxn ang="0">
                  <a:pos x="96" y="961"/>
                </a:cxn>
                <a:cxn ang="0">
                  <a:pos x="96" y="961"/>
                </a:cxn>
                <a:cxn ang="0">
                  <a:pos x="373" y="961"/>
                </a:cxn>
              </a:cxnLst>
              <a:rect l="0" t="0" r="r" b="b"/>
              <a:pathLst>
                <a:path w="373" h="961">
                  <a:moveTo>
                    <a:pt x="0" y="0"/>
                  </a:moveTo>
                  <a:lnTo>
                    <a:pt x="0" y="864"/>
                  </a:lnTo>
                  <a:cubicBezTo>
                    <a:pt x="0" y="918"/>
                    <a:pt x="43" y="961"/>
                    <a:pt x="96" y="961"/>
                  </a:cubicBezTo>
                  <a:lnTo>
                    <a:pt x="96" y="961"/>
                  </a:lnTo>
                  <a:lnTo>
                    <a:pt x="373" y="961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86" name="Freeform 14"/>
            <p:cNvSpPr>
              <a:spLocks/>
            </p:cNvSpPr>
            <p:nvPr/>
          </p:nvSpPr>
          <p:spPr bwMode="auto">
            <a:xfrm>
              <a:off x="2684" y="2610"/>
              <a:ext cx="264" cy="900"/>
            </a:xfrm>
            <a:custGeom>
              <a:avLst/>
              <a:gdLst/>
              <a:ahLst/>
              <a:cxnLst>
                <a:cxn ang="0">
                  <a:pos x="0" y="2307"/>
                </a:cxn>
                <a:cxn ang="0">
                  <a:pos x="0" y="96"/>
                </a:cxn>
                <a:cxn ang="0">
                  <a:pos x="96" y="0"/>
                </a:cxn>
                <a:cxn ang="0">
                  <a:pos x="96" y="0"/>
                </a:cxn>
                <a:cxn ang="0">
                  <a:pos x="373" y="0"/>
                </a:cxn>
              </a:cxnLst>
              <a:rect l="0" t="0" r="r" b="b"/>
              <a:pathLst>
                <a:path w="373" h="2307">
                  <a:moveTo>
                    <a:pt x="0" y="2307"/>
                  </a:moveTo>
                  <a:lnTo>
                    <a:pt x="0" y="96"/>
                  </a:lnTo>
                  <a:cubicBezTo>
                    <a:pt x="0" y="43"/>
                    <a:pt x="43" y="0"/>
                    <a:pt x="96" y="0"/>
                  </a:cubicBezTo>
                  <a:lnTo>
                    <a:pt x="96" y="0"/>
                  </a:lnTo>
                  <a:lnTo>
                    <a:pt x="373" y="0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87" name="Freeform 15"/>
            <p:cNvSpPr>
              <a:spLocks/>
            </p:cNvSpPr>
            <p:nvPr/>
          </p:nvSpPr>
          <p:spPr bwMode="auto">
            <a:xfrm>
              <a:off x="1817" y="3242"/>
              <a:ext cx="496" cy="3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1"/>
                </a:cxn>
                <a:cxn ang="0">
                  <a:pos x="96" y="1057"/>
                </a:cxn>
                <a:cxn ang="0">
                  <a:pos x="96" y="1057"/>
                </a:cxn>
                <a:cxn ang="0">
                  <a:pos x="1156" y="1057"/>
                </a:cxn>
              </a:cxnLst>
              <a:rect l="0" t="0" r="r" b="b"/>
              <a:pathLst>
                <a:path w="1156" h="1057">
                  <a:moveTo>
                    <a:pt x="0" y="0"/>
                  </a:moveTo>
                  <a:lnTo>
                    <a:pt x="0" y="961"/>
                  </a:lnTo>
                  <a:cubicBezTo>
                    <a:pt x="0" y="1014"/>
                    <a:pt x="43" y="1057"/>
                    <a:pt x="96" y="1057"/>
                  </a:cubicBezTo>
                  <a:lnTo>
                    <a:pt x="96" y="1057"/>
                  </a:lnTo>
                  <a:lnTo>
                    <a:pt x="1156" y="1057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88" name="Freeform 16"/>
            <p:cNvSpPr>
              <a:spLocks/>
            </p:cNvSpPr>
            <p:nvPr/>
          </p:nvSpPr>
          <p:spPr bwMode="auto">
            <a:xfrm>
              <a:off x="1420" y="3242"/>
              <a:ext cx="2934" cy="7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18"/>
                </a:cxn>
                <a:cxn ang="0">
                  <a:pos x="96" y="2114"/>
                </a:cxn>
                <a:cxn ang="0">
                  <a:pos x="96" y="2114"/>
                </a:cxn>
                <a:cxn ang="0">
                  <a:pos x="8766" y="2114"/>
                </a:cxn>
              </a:cxnLst>
              <a:rect l="0" t="0" r="r" b="b"/>
              <a:pathLst>
                <a:path w="8766" h="2114">
                  <a:moveTo>
                    <a:pt x="0" y="0"/>
                  </a:moveTo>
                  <a:lnTo>
                    <a:pt x="0" y="2018"/>
                  </a:lnTo>
                  <a:cubicBezTo>
                    <a:pt x="0" y="2071"/>
                    <a:pt x="43" y="2114"/>
                    <a:pt x="96" y="2114"/>
                  </a:cubicBezTo>
                  <a:lnTo>
                    <a:pt x="96" y="2114"/>
                  </a:lnTo>
                  <a:lnTo>
                    <a:pt x="8766" y="2114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89" name="Freeform 17"/>
            <p:cNvSpPr>
              <a:spLocks/>
            </p:cNvSpPr>
            <p:nvPr/>
          </p:nvSpPr>
          <p:spPr bwMode="auto">
            <a:xfrm>
              <a:off x="3106" y="3249"/>
              <a:ext cx="661" cy="310"/>
            </a:xfrm>
            <a:custGeom>
              <a:avLst/>
              <a:gdLst/>
              <a:ahLst/>
              <a:cxnLst>
                <a:cxn ang="0">
                  <a:pos x="0" y="565"/>
                </a:cxn>
                <a:cxn ang="0">
                  <a:pos x="1637" y="565"/>
                </a:cxn>
                <a:cxn ang="0">
                  <a:pos x="1734" y="469"/>
                </a:cxn>
                <a:cxn ang="0">
                  <a:pos x="1734" y="469"/>
                </a:cxn>
                <a:cxn ang="0">
                  <a:pos x="1734" y="469"/>
                </a:cxn>
                <a:cxn ang="0">
                  <a:pos x="1734" y="0"/>
                </a:cxn>
              </a:cxnLst>
              <a:rect l="0" t="0" r="r" b="b"/>
              <a:pathLst>
                <a:path w="1734" h="565">
                  <a:moveTo>
                    <a:pt x="0" y="565"/>
                  </a:moveTo>
                  <a:lnTo>
                    <a:pt x="1637" y="565"/>
                  </a:lnTo>
                  <a:cubicBezTo>
                    <a:pt x="1690" y="565"/>
                    <a:pt x="1734" y="522"/>
                    <a:pt x="1734" y="469"/>
                  </a:cubicBezTo>
                  <a:cubicBezTo>
                    <a:pt x="1734" y="469"/>
                    <a:pt x="1734" y="469"/>
                    <a:pt x="1734" y="469"/>
                  </a:cubicBezTo>
                  <a:lnTo>
                    <a:pt x="1734" y="469"/>
                  </a:lnTo>
                  <a:lnTo>
                    <a:pt x="1734" y="0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90" name="Line 18"/>
            <p:cNvSpPr>
              <a:spLocks noChangeShapeType="1"/>
            </p:cNvSpPr>
            <p:nvPr/>
          </p:nvSpPr>
          <p:spPr bwMode="auto">
            <a:xfrm>
              <a:off x="3106" y="3694"/>
              <a:ext cx="1248" cy="5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91" name="Freeform 19"/>
            <p:cNvSpPr>
              <a:spLocks/>
            </p:cNvSpPr>
            <p:nvPr/>
          </p:nvSpPr>
          <p:spPr bwMode="auto">
            <a:xfrm>
              <a:off x="2562" y="2069"/>
              <a:ext cx="386" cy="409"/>
            </a:xfrm>
            <a:custGeom>
              <a:avLst/>
              <a:gdLst/>
              <a:ahLst/>
              <a:cxnLst>
                <a:cxn ang="0">
                  <a:pos x="964" y="757"/>
                </a:cxn>
                <a:cxn ang="0">
                  <a:pos x="97" y="757"/>
                </a:cxn>
                <a:cxn ang="0">
                  <a:pos x="0" y="661"/>
                </a:cxn>
                <a:cxn ang="0">
                  <a:pos x="0" y="661"/>
                </a:cxn>
                <a:cxn ang="0">
                  <a:pos x="0" y="0"/>
                </a:cxn>
              </a:cxnLst>
              <a:rect l="0" t="0" r="r" b="b"/>
              <a:pathLst>
                <a:path w="964" h="757">
                  <a:moveTo>
                    <a:pt x="964" y="757"/>
                  </a:moveTo>
                  <a:lnTo>
                    <a:pt x="97" y="757"/>
                  </a:lnTo>
                  <a:cubicBezTo>
                    <a:pt x="43" y="757"/>
                    <a:pt x="0" y="714"/>
                    <a:pt x="0" y="661"/>
                  </a:cubicBezTo>
                  <a:lnTo>
                    <a:pt x="0" y="661"/>
                  </a:lnTo>
                  <a:lnTo>
                    <a:pt x="0" y="0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92" name="Freeform 20"/>
            <p:cNvSpPr>
              <a:spLocks/>
            </p:cNvSpPr>
            <p:nvPr/>
          </p:nvSpPr>
          <p:spPr bwMode="auto">
            <a:xfrm>
              <a:off x="3984" y="3242"/>
              <a:ext cx="370" cy="3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69"/>
                </a:cxn>
                <a:cxn ang="0">
                  <a:pos x="96" y="865"/>
                </a:cxn>
                <a:cxn ang="0">
                  <a:pos x="96" y="865"/>
                </a:cxn>
                <a:cxn ang="0">
                  <a:pos x="565" y="865"/>
                </a:cxn>
              </a:cxnLst>
              <a:rect l="0" t="0" r="r" b="b"/>
              <a:pathLst>
                <a:path w="565" h="865">
                  <a:moveTo>
                    <a:pt x="0" y="0"/>
                  </a:moveTo>
                  <a:lnTo>
                    <a:pt x="0" y="769"/>
                  </a:lnTo>
                  <a:cubicBezTo>
                    <a:pt x="0" y="822"/>
                    <a:pt x="43" y="865"/>
                    <a:pt x="96" y="865"/>
                  </a:cubicBezTo>
                  <a:lnTo>
                    <a:pt x="96" y="865"/>
                  </a:lnTo>
                  <a:lnTo>
                    <a:pt x="565" y="865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93" name="Rectangle 21"/>
            <p:cNvSpPr>
              <a:spLocks noChangeArrowheads="1"/>
            </p:cNvSpPr>
            <p:nvPr/>
          </p:nvSpPr>
          <p:spPr bwMode="auto">
            <a:xfrm>
              <a:off x="2493" y="1161"/>
              <a:ext cx="22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200">
                  <a:solidFill>
                    <a:srgbClr val="000000"/>
                  </a:solidFill>
                  <a:cs typeface="Arial" charset="0"/>
                </a:rPr>
                <a:t>value</a:t>
              </a:r>
              <a:endParaRPr lang="en-US" sz="1400" b="1">
                <a:solidFill>
                  <a:srgbClr val="33CC33"/>
                </a:solidFill>
                <a:cs typeface="Arial" charset="0"/>
              </a:endParaRPr>
            </a:p>
          </p:txBody>
        </p:sp>
        <p:sp>
          <p:nvSpPr>
            <p:cNvPr id="515094" name="Rectangle 22"/>
            <p:cNvSpPr>
              <a:spLocks noChangeArrowheads="1"/>
            </p:cNvSpPr>
            <p:nvPr/>
          </p:nvSpPr>
          <p:spPr bwMode="auto">
            <a:xfrm>
              <a:off x="2374" y="1380"/>
              <a:ext cx="70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200">
                  <a:solidFill>
                    <a:srgbClr val="000000"/>
                  </a:solidFill>
                  <a:cs typeface="Arial" charset="0"/>
                </a:rPr>
                <a:t>wish to minimize</a:t>
              </a:r>
              <a:endParaRPr lang="en-US" sz="1400" b="1">
                <a:solidFill>
                  <a:srgbClr val="33CC33"/>
                </a:solidFill>
                <a:cs typeface="Arial" charset="0"/>
              </a:endParaRPr>
            </a:p>
          </p:txBody>
        </p:sp>
        <p:sp>
          <p:nvSpPr>
            <p:cNvPr id="515095" name="Rectangle 23"/>
            <p:cNvSpPr>
              <a:spLocks noChangeArrowheads="1"/>
            </p:cNvSpPr>
            <p:nvPr/>
          </p:nvSpPr>
          <p:spPr bwMode="auto">
            <a:xfrm>
              <a:off x="3248" y="1816"/>
              <a:ext cx="39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200">
                  <a:solidFill>
                    <a:srgbClr val="000000"/>
                  </a:solidFill>
                  <a:cs typeface="Arial" charset="0"/>
                </a:rPr>
                <a:t>to reduce</a:t>
              </a:r>
              <a:endParaRPr lang="en-US" sz="1400" b="1">
                <a:solidFill>
                  <a:srgbClr val="33CC33"/>
                </a:solidFill>
                <a:cs typeface="Arial" charset="0"/>
              </a:endParaRPr>
            </a:p>
          </p:txBody>
        </p:sp>
        <p:sp>
          <p:nvSpPr>
            <p:cNvPr id="515096" name="Rectangle 24"/>
            <p:cNvSpPr>
              <a:spLocks noChangeArrowheads="1"/>
            </p:cNvSpPr>
            <p:nvPr/>
          </p:nvSpPr>
          <p:spPr bwMode="auto">
            <a:xfrm>
              <a:off x="3342" y="2013"/>
              <a:ext cx="453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200">
                  <a:solidFill>
                    <a:srgbClr val="000000"/>
                  </a:solidFill>
                  <a:cs typeface="Arial" charset="0"/>
                </a:rPr>
                <a:t>that may possess</a:t>
              </a:r>
              <a:endParaRPr lang="en-US" sz="1400" b="1">
                <a:solidFill>
                  <a:srgbClr val="33CC33"/>
                </a:solidFill>
                <a:cs typeface="Arial" charset="0"/>
              </a:endParaRPr>
            </a:p>
          </p:txBody>
        </p:sp>
        <p:sp>
          <p:nvSpPr>
            <p:cNvPr id="515097" name="Rectangle 25"/>
            <p:cNvSpPr>
              <a:spLocks noChangeArrowheads="1"/>
            </p:cNvSpPr>
            <p:nvPr/>
          </p:nvSpPr>
          <p:spPr bwMode="auto">
            <a:xfrm>
              <a:off x="1503" y="2185"/>
              <a:ext cx="105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200">
                  <a:solidFill>
                    <a:srgbClr val="000000"/>
                  </a:solidFill>
                  <a:cs typeface="Arial" charset="0"/>
                </a:rPr>
                <a:t>that may be reduced by</a:t>
              </a:r>
            </a:p>
          </p:txBody>
        </p:sp>
        <p:sp>
          <p:nvSpPr>
            <p:cNvPr id="515098" name="Rectangle 26"/>
            <p:cNvSpPr>
              <a:spLocks noChangeArrowheads="1"/>
            </p:cNvSpPr>
            <p:nvPr/>
          </p:nvSpPr>
          <p:spPr bwMode="auto">
            <a:xfrm>
              <a:off x="3350" y="2758"/>
              <a:ext cx="41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200">
                  <a:solidFill>
                    <a:srgbClr val="000000"/>
                  </a:solidFill>
                  <a:cs typeface="Arial" charset="0"/>
                </a:rPr>
                <a:t>leading to</a:t>
              </a:r>
              <a:endParaRPr lang="en-US" sz="1400" b="1">
                <a:solidFill>
                  <a:srgbClr val="33CC33"/>
                </a:solidFill>
                <a:cs typeface="Arial" charset="0"/>
              </a:endParaRPr>
            </a:p>
          </p:txBody>
        </p:sp>
        <p:sp>
          <p:nvSpPr>
            <p:cNvPr id="515099" name="Rectangle 27"/>
            <p:cNvSpPr>
              <a:spLocks noChangeArrowheads="1"/>
            </p:cNvSpPr>
            <p:nvPr/>
          </p:nvSpPr>
          <p:spPr bwMode="auto">
            <a:xfrm>
              <a:off x="2692" y="2999"/>
              <a:ext cx="27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200">
                  <a:solidFill>
                    <a:srgbClr val="000000"/>
                  </a:solidFill>
                  <a:cs typeface="Arial" charset="0"/>
                </a:rPr>
                <a:t>that</a:t>
              </a:r>
            </a:p>
            <a:p>
              <a:pPr>
                <a:spcBef>
                  <a:spcPct val="0"/>
                </a:spcBef>
              </a:pPr>
              <a:r>
                <a:rPr lang="en-US" sz="1200">
                  <a:solidFill>
                    <a:srgbClr val="000000"/>
                  </a:solidFill>
                  <a:cs typeface="Arial" charset="0"/>
                </a:rPr>
                <a:t>exploit</a:t>
              </a:r>
              <a:endParaRPr lang="en-US" sz="1400" b="1">
                <a:solidFill>
                  <a:srgbClr val="33CC33"/>
                </a:solidFill>
                <a:cs typeface="Arial" charset="0"/>
              </a:endParaRPr>
            </a:p>
          </p:txBody>
        </p:sp>
        <p:sp>
          <p:nvSpPr>
            <p:cNvPr id="515100" name="Rectangle 28"/>
            <p:cNvSpPr>
              <a:spLocks noChangeArrowheads="1"/>
            </p:cNvSpPr>
            <p:nvPr/>
          </p:nvSpPr>
          <p:spPr bwMode="auto">
            <a:xfrm>
              <a:off x="1825" y="3294"/>
              <a:ext cx="261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200">
                  <a:solidFill>
                    <a:srgbClr val="000000"/>
                  </a:solidFill>
                  <a:cs typeface="Arial" charset="0"/>
                </a:rPr>
                <a:t>give</a:t>
              </a:r>
            </a:p>
            <a:p>
              <a:pPr>
                <a:spcBef>
                  <a:spcPct val="0"/>
                </a:spcBef>
              </a:pPr>
              <a:r>
                <a:rPr lang="en-US" sz="1200">
                  <a:solidFill>
                    <a:srgbClr val="000000"/>
                  </a:solidFill>
                  <a:cs typeface="Arial" charset="0"/>
                </a:rPr>
                <a:t>rise to</a:t>
              </a:r>
              <a:endParaRPr lang="en-US" sz="1400" b="1">
                <a:solidFill>
                  <a:srgbClr val="33CC33"/>
                </a:solidFill>
                <a:cs typeface="Arial" charset="0"/>
              </a:endParaRPr>
            </a:p>
          </p:txBody>
        </p:sp>
        <p:sp>
          <p:nvSpPr>
            <p:cNvPr id="515101" name="Rectangle 29"/>
            <p:cNvSpPr>
              <a:spLocks noChangeArrowheads="1"/>
            </p:cNvSpPr>
            <p:nvPr/>
          </p:nvSpPr>
          <p:spPr bwMode="auto">
            <a:xfrm>
              <a:off x="2368" y="3899"/>
              <a:ext cx="146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200">
                  <a:solidFill>
                    <a:srgbClr val="000000"/>
                  </a:solidFill>
                  <a:cs typeface="Arial" charset="0"/>
                </a:rPr>
                <a:t>wish to abuse and/or may damage</a:t>
              </a:r>
              <a:endParaRPr lang="en-US" sz="1400" b="1">
                <a:solidFill>
                  <a:srgbClr val="33CC33"/>
                </a:solidFill>
                <a:cs typeface="Arial" charset="0"/>
              </a:endParaRPr>
            </a:p>
          </p:txBody>
        </p:sp>
        <p:sp>
          <p:nvSpPr>
            <p:cNvPr id="515102" name="Rectangle 30"/>
            <p:cNvSpPr>
              <a:spLocks noChangeArrowheads="1"/>
            </p:cNvSpPr>
            <p:nvPr/>
          </p:nvSpPr>
          <p:spPr bwMode="auto">
            <a:xfrm>
              <a:off x="3569" y="3699"/>
              <a:ext cx="8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200">
                  <a:solidFill>
                    <a:srgbClr val="000000"/>
                  </a:solidFill>
                  <a:cs typeface="Arial" charset="0"/>
                </a:rPr>
                <a:t>to</a:t>
              </a:r>
              <a:endParaRPr lang="en-US" sz="1400" b="1">
                <a:solidFill>
                  <a:srgbClr val="33CC33"/>
                </a:solidFill>
                <a:cs typeface="Arial" charset="0"/>
              </a:endParaRPr>
            </a:p>
          </p:txBody>
        </p:sp>
        <p:sp>
          <p:nvSpPr>
            <p:cNvPr id="515103" name="Rectangle 31"/>
            <p:cNvSpPr>
              <a:spLocks noChangeArrowheads="1"/>
            </p:cNvSpPr>
            <p:nvPr/>
          </p:nvSpPr>
          <p:spPr bwMode="auto">
            <a:xfrm>
              <a:off x="4020" y="3320"/>
              <a:ext cx="8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200">
                  <a:solidFill>
                    <a:srgbClr val="000000"/>
                  </a:solidFill>
                  <a:cs typeface="Arial" charset="0"/>
                </a:rPr>
                <a:t>to</a:t>
              </a:r>
              <a:endParaRPr lang="en-US" sz="1400" b="1">
                <a:solidFill>
                  <a:srgbClr val="33CC33"/>
                </a:solidFill>
                <a:cs typeface="Arial" charset="0"/>
              </a:endParaRPr>
            </a:p>
          </p:txBody>
        </p:sp>
        <p:sp>
          <p:nvSpPr>
            <p:cNvPr id="515104" name="Rectangle 32"/>
            <p:cNvSpPr>
              <a:spLocks noChangeArrowheads="1"/>
            </p:cNvSpPr>
            <p:nvPr/>
          </p:nvSpPr>
          <p:spPr bwMode="auto">
            <a:xfrm>
              <a:off x="3248" y="3330"/>
              <a:ext cx="361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200">
                  <a:solidFill>
                    <a:srgbClr val="000000"/>
                  </a:solidFill>
                  <a:cs typeface="Arial" charset="0"/>
                </a:rPr>
                <a:t>that</a:t>
              </a:r>
            </a:p>
            <a:p>
              <a:pPr>
                <a:spcBef>
                  <a:spcPct val="0"/>
                </a:spcBef>
              </a:pPr>
              <a:r>
                <a:rPr lang="en-US" sz="1200">
                  <a:solidFill>
                    <a:srgbClr val="000000"/>
                  </a:solidFill>
                  <a:cs typeface="Arial" charset="0"/>
                </a:rPr>
                <a:t>increase</a:t>
              </a:r>
              <a:endParaRPr lang="en-US" sz="1400" b="1">
                <a:solidFill>
                  <a:srgbClr val="33CC33"/>
                </a:solidFill>
                <a:cs typeface="Arial" charset="0"/>
              </a:endParaRPr>
            </a:p>
          </p:txBody>
        </p:sp>
        <p:sp>
          <p:nvSpPr>
            <p:cNvPr id="515105" name="Freeform 33"/>
            <p:cNvSpPr>
              <a:spLocks/>
            </p:cNvSpPr>
            <p:nvPr/>
          </p:nvSpPr>
          <p:spPr bwMode="auto">
            <a:xfrm rot="5400000" flipH="1" flipV="1">
              <a:off x="4408" y="3739"/>
              <a:ext cx="227" cy="3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18"/>
                </a:cxn>
                <a:cxn ang="0">
                  <a:pos x="96" y="2114"/>
                </a:cxn>
                <a:cxn ang="0">
                  <a:pos x="96" y="2114"/>
                </a:cxn>
                <a:cxn ang="0">
                  <a:pos x="8766" y="2114"/>
                </a:cxn>
              </a:cxnLst>
              <a:rect l="0" t="0" r="r" b="b"/>
              <a:pathLst>
                <a:path w="8766" h="2114">
                  <a:moveTo>
                    <a:pt x="0" y="0"/>
                  </a:moveTo>
                  <a:lnTo>
                    <a:pt x="0" y="2018"/>
                  </a:lnTo>
                  <a:cubicBezTo>
                    <a:pt x="0" y="2071"/>
                    <a:pt x="43" y="2114"/>
                    <a:pt x="96" y="2114"/>
                  </a:cubicBezTo>
                  <a:lnTo>
                    <a:pt x="96" y="2114"/>
                  </a:lnTo>
                  <a:lnTo>
                    <a:pt x="8766" y="2114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06" name="AutoShape 34"/>
            <p:cNvSpPr>
              <a:spLocks noChangeArrowheads="1"/>
            </p:cNvSpPr>
            <p:nvPr/>
          </p:nvSpPr>
          <p:spPr bwMode="auto">
            <a:xfrm>
              <a:off x="2041" y="1786"/>
              <a:ext cx="1020" cy="283"/>
            </a:xfrm>
            <a:prstGeom prst="roundRect">
              <a:avLst>
                <a:gd name="adj" fmla="val 16667"/>
              </a:avLst>
            </a:prstGeom>
            <a:solidFill>
              <a:srgbClr val="66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r>
                <a:rPr lang="en-US" sz="1400">
                  <a:solidFill>
                    <a:srgbClr val="000000"/>
                  </a:solidFill>
                  <a:cs typeface="Arial" charset="0"/>
                </a:rPr>
                <a:t>Countermeasures</a:t>
              </a:r>
            </a:p>
          </p:txBody>
        </p:sp>
        <p:sp>
          <p:nvSpPr>
            <p:cNvPr id="515107" name="AutoShape 35"/>
            <p:cNvSpPr>
              <a:spLocks noChangeArrowheads="1"/>
            </p:cNvSpPr>
            <p:nvPr/>
          </p:nvSpPr>
          <p:spPr bwMode="auto">
            <a:xfrm>
              <a:off x="1202" y="1242"/>
              <a:ext cx="793" cy="283"/>
            </a:xfrm>
            <a:prstGeom prst="roundRect">
              <a:avLst>
                <a:gd name="adj" fmla="val 16667"/>
              </a:avLst>
            </a:prstGeom>
            <a:solidFill>
              <a:srgbClr val="66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r>
                <a:rPr lang="en-US" sz="1400">
                  <a:solidFill>
                    <a:srgbClr val="000000"/>
                  </a:solidFill>
                  <a:cs typeface="Arial" charset="0"/>
                </a:rPr>
                <a:t>Owners</a:t>
              </a:r>
            </a:p>
          </p:txBody>
        </p:sp>
        <p:sp>
          <p:nvSpPr>
            <p:cNvPr id="515108" name="AutoShape 36"/>
            <p:cNvSpPr>
              <a:spLocks noChangeArrowheads="1"/>
            </p:cNvSpPr>
            <p:nvPr/>
          </p:nvSpPr>
          <p:spPr bwMode="auto">
            <a:xfrm>
              <a:off x="2948" y="2421"/>
              <a:ext cx="793" cy="283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r>
                <a:rPr lang="en-US" sz="1400">
                  <a:solidFill>
                    <a:srgbClr val="000000"/>
                  </a:solidFill>
                  <a:cs typeface="Arial" charset="0"/>
                </a:rPr>
                <a:t>Vulnerabilities</a:t>
              </a:r>
            </a:p>
          </p:txBody>
        </p:sp>
        <p:sp>
          <p:nvSpPr>
            <p:cNvPr id="515109" name="AutoShape 37"/>
            <p:cNvSpPr>
              <a:spLocks noChangeArrowheads="1"/>
            </p:cNvSpPr>
            <p:nvPr/>
          </p:nvSpPr>
          <p:spPr bwMode="auto">
            <a:xfrm>
              <a:off x="3628" y="2966"/>
              <a:ext cx="793" cy="283"/>
            </a:xfrm>
            <a:prstGeom prst="roundRect">
              <a:avLst>
                <a:gd name="adj" fmla="val 16667"/>
              </a:avLst>
            </a:prstGeom>
            <a:solidFill>
              <a:srgbClr val="66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r>
                <a:rPr lang="en-US" sz="1400">
                  <a:solidFill>
                    <a:srgbClr val="000000"/>
                  </a:solidFill>
                  <a:cs typeface="Arial" charset="0"/>
                </a:rPr>
                <a:t>Risk</a:t>
              </a:r>
            </a:p>
          </p:txBody>
        </p:sp>
        <p:sp>
          <p:nvSpPr>
            <p:cNvPr id="515110" name="AutoShape 38"/>
            <p:cNvSpPr>
              <a:spLocks noChangeArrowheads="1"/>
            </p:cNvSpPr>
            <p:nvPr/>
          </p:nvSpPr>
          <p:spPr bwMode="auto">
            <a:xfrm>
              <a:off x="4354" y="3510"/>
              <a:ext cx="793" cy="283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r>
                <a:rPr lang="en-US" sz="1400">
                  <a:solidFill>
                    <a:srgbClr val="000000"/>
                  </a:solidFill>
                  <a:cs typeface="Arial" charset="0"/>
                </a:rPr>
                <a:t>Assets</a:t>
              </a:r>
            </a:p>
          </p:txBody>
        </p:sp>
        <p:sp>
          <p:nvSpPr>
            <p:cNvPr id="515111" name="AutoShape 39"/>
            <p:cNvSpPr>
              <a:spLocks noChangeArrowheads="1"/>
            </p:cNvSpPr>
            <p:nvPr/>
          </p:nvSpPr>
          <p:spPr bwMode="auto">
            <a:xfrm>
              <a:off x="2313" y="3510"/>
              <a:ext cx="793" cy="283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r>
                <a:rPr lang="en-US" sz="1400">
                  <a:solidFill>
                    <a:srgbClr val="000000"/>
                  </a:solidFill>
                  <a:cs typeface="Arial" charset="0"/>
                </a:rPr>
                <a:t>Threats</a:t>
              </a:r>
            </a:p>
          </p:txBody>
        </p:sp>
        <p:sp>
          <p:nvSpPr>
            <p:cNvPr id="515112" name="AutoShape 40"/>
            <p:cNvSpPr>
              <a:spLocks noChangeArrowheads="1"/>
            </p:cNvSpPr>
            <p:nvPr/>
          </p:nvSpPr>
          <p:spPr bwMode="auto">
            <a:xfrm>
              <a:off x="1270" y="2966"/>
              <a:ext cx="793" cy="283"/>
            </a:xfrm>
            <a:prstGeom prst="roundRect">
              <a:avLst>
                <a:gd name="adj" fmla="val 16667"/>
              </a:avLst>
            </a:prstGeom>
            <a:solidFill>
              <a:srgbClr val="66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r>
                <a:rPr lang="en-US" sz="1400">
                  <a:solidFill>
                    <a:srgbClr val="000000"/>
                  </a:solidFill>
                  <a:cs typeface="Arial" charset="0"/>
                </a:rPr>
                <a:t>Threat Agents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90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/>
              <a:t>Auditing and Monitoring</a:t>
            </a:r>
            <a:br>
              <a:rPr lang="en-CA"/>
            </a:br>
            <a:r>
              <a:rPr lang="en-CA"/>
              <a:t>Policy for Responding to Events</a:t>
            </a:r>
          </a:p>
        </p:txBody>
      </p:sp>
      <p:sp>
        <p:nvSpPr>
          <p:cNvPr id="5079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None/>
            </a:pPr>
            <a:r>
              <a:rPr lang="en-CA" sz="2000" dirty="0"/>
              <a:t>Key element in a security event recognition policy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CA" sz="2000" dirty="0"/>
              <a:t>Monitoring personnel:  assign tasks to monitor each type of event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CA" sz="2000" dirty="0"/>
              <a:t>Initial response:   determine and document the first steps in the case of an event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CA" sz="2000" dirty="0"/>
              <a:t>Confirmation:  assign someone to the task of determining if the event is a false alarm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CA" sz="2000" dirty="0"/>
              <a:t>Notification:  key personnel and maybe the user community may need to be notified of the event, especially if it will cause a service interruption  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CA" sz="2000" dirty="0"/>
              <a:t>Escalation:  define when senior management needs to be notified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CA" sz="2000" dirty="0"/>
              <a:t>Resolution:  someone may be needed to do something to resolve the event, e.g. lock out a user, reboot, suspend a service etc.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CA" sz="2000" dirty="0"/>
              <a:t>Event reporting:  define a formal reporting format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CA" sz="2000" dirty="0"/>
              <a:t>Event review:  at the conclusion of an even a review process should occur to determine if response was appropriate and if the event can be avoided in the future.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31F0E3C2-BD06-4D91-BD7F-4DC50D964ADD}" type="slidenum">
              <a:rPr lang="en-US"/>
              <a:pPr/>
              <a:t>50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73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 dirty="0"/>
              <a:t>Part 4</a:t>
            </a:r>
            <a:br>
              <a:rPr lang="en-CA" dirty="0"/>
            </a:br>
            <a:r>
              <a:rPr lang="en-CA" dirty="0"/>
              <a:t>Threats and Countermeasures</a:t>
            </a:r>
          </a:p>
        </p:txBody>
      </p:sp>
      <p:sp>
        <p:nvSpPr>
          <p:cNvPr id="4577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Char char="•"/>
            </a:pPr>
            <a:r>
              <a:rPr lang="en-CA" sz="2800" dirty="0"/>
              <a:t>Errors and omissions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800" dirty="0"/>
              <a:t>fraud and theft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800" dirty="0"/>
              <a:t>Employee sabotage and industrial espionage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800" dirty="0"/>
              <a:t>Collusion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800" dirty="0"/>
              <a:t>Hackers and crackers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800" dirty="0"/>
              <a:t>malicious code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800" dirty="0"/>
              <a:t>traffic and trend analysis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800" dirty="0"/>
              <a:t>initial program load vulnerabilities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800" dirty="0"/>
              <a:t>Inappropriate employee Activities	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6EAAC11-969C-4037-823E-7EE05FA10A71}" type="slidenum">
              <a:rPr lang="en-US"/>
              <a:pPr/>
              <a:t>51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 dirty="0" smtClean="0"/>
              <a:t>Errors </a:t>
            </a:r>
            <a:r>
              <a:rPr lang="en-CA" dirty="0"/>
              <a:t>and omissions</a:t>
            </a:r>
          </a:p>
        </p:txBody>
      </p:sp>
      <p:sp>
        <p:nvSpPr>
          <p:cNvPr id="4884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CA" sz="2000" dirty="0"/>
              <a:t>Very common</a:t>
            </a:r>
          </a:p>
          <a:p>
            <a:pPr>
              <a:lnSpc>
                <a:spcPct val="90000"/>
              </a:lnSpc>
            </a:pPr>
            <a:r>
              <a:rPr lang="en-CA" sz="2000" dirty="0"/>
              <a:t>Errors and Omissions (E&amp;O) insurance term</a:t>
            </a:r>
          </a:p>
          <a:p>
            <a:pPr lvl="1">
              <a:lnSpc>
                <a:spcPct val="90000"/>
              </a:lnSpc>
            </a:pPr>
            <a:r>
              <a:rPr lang="en-CA" sz="1800" dirty="0"/>
              <a:t>Commission – performing an actions (error)</a:t>
            </a:r>
          </a:p>
          <a:p>
            <a:pPr lvl="1">
              <a:lnSpc>
                <a:spcPct val="90000"/>
              </a:lnSpc>
            </a:pPr>
            <a:r>
              <a:rPr lang="en-CA" sz="1800" dirty="0"/>
              <a:t>Omission – failure to perform an action</a:t>
            </a:r>
          </a:p>
          <a:p>
            <a:pPr>
              <a:lnSpc>
                <a:spcPct val="90000"/>
              </a:lnSpc>
            </a:pPr>
            <a:r>
              <a:rPr lang="en-CA" sz="2000" dirty="0"/>
              <a:t>Hard to detect and prevent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 dirty="0"/>
              <a:t>Humans write software application programs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 dirty="0"/>
              <a:t>Humans provide data input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 dirty="0"/>
              <a:t>Humans control operation of systems</a:t>
            </a:r>
          </a:p>
          <a:p>
            <a:pPr>
              <a:lnSpc>
                <a:spcPct val="90000"/>
              </a:lnSpc>
              <a:buNone/>
            </a:pPr>
            <a:r>
              <a:rPr lang="en-CA" sz="2000" b="1" dirty="0"/>
              <a:t>Countermeasures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 dirty="0"/>
              <a:t>Training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 dirty="0"/>
              <a:t>Data input validation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 dirty="0"/>
              <a:t>Peer review process, product reviews, quality control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 dirty="0"/>
              <a:t>Access controls to prevent accidental data disclosure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1E88A66-2C2C-40BF-A2D4-142E4603480A}" type="slidenum">
              <a:rPr lang="en-US"/>
              <a:pPr/>
              <a:t>52</a:t>
            </a:fld>
            <a:endParaRPr lang="en-US"/>
          </a:p>
        </p:txBody>
      </p:sp>
      <p:pic>
        <p:nvPicPr>
          <p:cNvPr id="488452" name="Picture 4" descr="MCj0078623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2924175"/>
            <a:ext cx="2665412" cy="203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9477" name="Picture 5" descr="MCj028715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5300" y="3429000"/>
            <a:ext cx="2298700" cy="2747962"/>
          </a:xfrm>
          <a:prstGeom prst="rect">
            <a:avLst/>
          </a:prstGeom>
          <a:noFill/>
        </p:spPr>
      </p:pic>
      <p:sp>
        <p:nvSpPr>
          <p:cNvPr id="4894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 dirty="0" smtClean="0"/>
              <a:t>Theft </a:t>
            </a:r>
            <a:r>
              <a:rPr lang="en-CA" dirty="0"/>
              <a:t>and fraud</a:t>
            </a:r>
          </a:p>
        </p:txBody>
      </p:sp>
      <p:sp>
        <p:nvSpPr>
          <p:cNvPr id="4894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CA" sz="2000" dirty="0"/>
              <a:t>Criminal activities perpetrated over computers or made possible by computers</a:t>
            </a:r>
          </a:p>
          <a:p>
            <a:pPr>
              <a:lnSpc>
                <a:spcPct val="90000"/>
              </a:lnSpc>
            </a:pPr>
            <a:r>
              <a:rPr lang="en-CA" sz="2000" b="1" dirty="0"/>
              <a:t>Theft:</a:t>
            </a:r>
            <a:r>
              <a:rPr lang="en-CA" sz="2000" dirty="0"/>
              <a:t>  taking property from its owner without owner’s consent</a:t>
            </a:r>
          </a:p>
          <a:p>
            <a:pPr>
              <a:lnSpc>
                <a:spcPct val="90000"/>
              </a:lnSpc>
            </a:pPr>
            <a:r>
              <a:rPr lang="en-CA" sz="2000" b="1" dirty="0"/>
              <a:t>Fraud:</a:t>
            </a:r>
            <a:r>
              <a:rPr lang="en-CA" sz="2000" dirty="0"/>
              <a:t> deceptive or misrepresented activity that results in illicit personal gain, </a:t>
            </a:r>
            <a:r>
              <a:rPr lang="en-CA" sz="2000" dirty="0" err="1"/>
              <a:t>eg</a:t>
            </a:r>
            <a:r>
              <a:rPr lang="en-CA" sz="2000" dirty="0"/>
              <a:t>: credit card fraud, lying about personal information to gain product or service </a:t>
            </a:r>
          </a:p>
          <a:p>
            <a:pPr>
              <a:lnSpc>
                <a:spcPct val="90000"/>
              </a:lnSpc>
            </a:pPr>
            <a:r>
              <a:rPr lang="en-CA" sz="2000" dirty="0"/>
              <a:t>Perpetrators are internal or external users</a:t>
            </a:r>
          </a:p>
          <a:p>
            <a:pPr>
              <a:lnSpc>
                <a:spcPct val="90000"/>
              </a:lnSpc>
            </a:pPr>
            <a:r>
              <a:rPr lang="en-CA" sz="2000" dirty="0"/>
              <a:t>Countermeasures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 dirty="0"/>
              <a:t>Auditing and monitoring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 dirty="0"/>
              <a:t>Prosecuting offenders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 dirty="0"/>
              <a:t>Access control mechanisms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 dirty="0"/>
              <a:t>Theft:  locks alarms, cameras, identifying marks on equipment</a:t>
            </a:r>
          </a:p>
          <a:p>
            <a:pPr>
              <a:lnSpc>
                <a:spcPct val="90000"/>
              </a:lnSpc>
            </a:pPr>
            <a:endParaRPr lang="en-CA" sz="2000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A5BACC33-DF94-406A-8A64-FCD68CB67461}" type="slidenum">
              <a:rPr lang="en-US"/>
              <a:pPr/>
              <a:t>53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49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 sz="3200" dirty="0" smtClean="0"/>
              <a:t>Employee </a:t>
            </a:r>
            <a:r>
              <a:rPr lang="en-CA" sz="3200" dirty="0"/>
              <a:t>sabotage and industrial espionage</a:t>
            </a:r>
          </a:p>
        </p:txBody>
      </p:sp>
      <p:sp>
        <p:nvSpPr>
          <p:cNvPr id="4904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CA" sz="2400" dirty="0"/>
              <a:t>Employee sabotage</a:t>
            </a:r>
          </a:p>
          <a:p>
            <a:pPr lvl="1">
              <a:lnSpc>
                <a:spcPct val="90000"/>
              </a:lnSpc>
            </a:pPr>
            <a:r>
              <a:rPr lang="en-CA" sz="2000" dirty="0"/>
              <a:t>Deliberate destruction of property, including physical property or data and operations</a:t>
            </a:r>
          </a:p>
          <a:p>
            <a:pPr lvl="1">
              <a:lnSpc>
                <a:spcPct val="90000"/>
              </a:lnSpc>
            </a:pPr>
            <a:r>
              <a:rPr lang="en-CA" sz="2000" dirty="0"/>
              <a:t>Occurs when employee feels wrongly treated</a:t>
            </a:r>
          </a:p>
          <a:p>
            <a:pPr lvl="1">
              <a:lnSpc>
                <a:spcPct val="90000"/>
              </a:lnSpc>
            </a:pPr>
            <a:r>
              <a:rPr lang="en-CA" sz="2000" dirty="0"/>
              <a:t>Countermeasures:  auditing, communication between employees and managers, properly compensating and recognizing excellence</a:t>
            </a:r>
          </a:p>
          <a:p>
            <a:pPr>
              <a:lnSpc>
                <a:spcPct val="90000"/>
              </a:lnSpc>
            </a:pPr>
            <a:r>
              <a:rPr lang="en-CA" sz="2400" dirty="0"/>
              <a:t>Industrial espionage</a:t>
            </a:r>
          </a:p>
          <a:p>
            <a:pPr lvl="1">
              <a:lnSpc>
                <a:spcPct val="90000"/>
              </a:lnSpc>
            </a:pPr>
            <a:r>
              <a:rPr lang="en-CA" sz="2000" dirty="0"/>
              <a:t>Act of obtaining proprietary or confidential information in order to pass it to a competitor</a:t>
            </a:r>
          </a:p>
          <a:p>
            <a:pPr lvl="1">
              <a:lnSpc>
                <a:spcPct val="90000"/>
              </a:lnSpc>
            </a:pPr>
            <a:r>
              <a:rPr lang="en-CA" sz="2000" dirty="0"/>
              <a:t>Can be committed by a mole or a plant placed into organization to steal information for secret employer</a:t>
            </a:r>
          </a:p>
          <a:p>
            <a:pPr lvl="1">
              <a:lnSpc>
                <a:spcPct val="90000"/>
              </a:lnSpc>
            </a:pPr>
            <a:r>
              <a:rPr lang="en-CA" sz="2000" dirty="0"/>
              <a:t>Countermeasures:  auditing, access controls, employee screening 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D51C98EB-C290-453E-B89B-1E92756A7F37}" type="slidenum">
              <a:rPr lang="en-US"/>
              <a:pPr/>
              <a:t>54</a:t>
            </a:fld>
            <a:endParaRPr lang="en-US"/>
          </a:p>
        </p:txBody>
      </p:sp>
      <p:pic>
        <p:nvPicPr>
          <p:cNvPr id="490500" name="Picture 4" descr="MCBD19727_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42288" y="0"/>
            <a:ext cx="1001712" cy="1241425"/>
          </a:xfrm>
          <a:prstGeom prst="rect">
            <a:avLst/>
          </a:prstGeom>
          <a:noFill/>
        </p:spPr>
      </p:pic>
      <p:pic>
        <p:nvPicPr>
          <p:cNvPr id="490501" name="Picture 5" descr="MCAN03921_0000[1]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285720" y="500042"/>
            <a:ext cx="1454150" cy="1049338"/>
          </a:xfrm>
          <a:prstGeom prst="rect">
            <a:avLst/>
          </a:prstGeom>
          <a:noFill/>
        </p:spPr>
      </p:pic>
      <p:sp>
        <p:nvSpPr>
          <p:cNvPr id="490505" name="Line 9"/>
          <p:cNvSpPr>
            <a:spLocks noChangeShapeType="1"/>
          </p:cNvSpPr>
          <p:nvPr/>
        </p:nvSpPr>
        <p:spPr bwMode="auto">
          <a:xfrm>
            <a:off x="357158" y="571481"/>
            <a:ext cx="1152525" cy="7921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90506" name="Line 10"/>
          <p:cNvSpPr>
            <a:spLocks noChangeShapeType="1"/>
          </p:cNvSpPr>
          <p:nvPr/>
        </p:nvSpPr>
        <p:spPr bwMode="auto">
          <a:xfrm flipH="1">
            <a:off x="357158" y="642918"/>
            <a:ext cx="1152525" cy="7921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7643834" y="2786058"/>
            <a:ext cx="1331912" cy="1576387"/>
            <a:chOff x="7643834" y="2786058"/>
            <a:chExt cx="1331912" cy="1576387"/>
          </a:xfrm>
        </p:grpSpPr>
        <p:sp>
          <p:nvSpPr>
            <p:cNvPr id="490504" name="Line 8"/>
            <p:cNvSpPr>
              <a:spLocks noChangeShapeType="1"/>
            </p:cNvSpPr>
            <p:nvPr/>
          </p:nvSpPr>
          <p:spPr bwMode="auto">
            <a:xfrm>
              <a:off x="7643834" y="3286124"/>
              <a:ext cx="1331912" cy="7191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7786710" y="2786058"/>
              <a:ext cx="1152525" cy="1576387"/>
              <a:chOff x="7812088" y="3429000"/>
              <a:chExt cx="1152525" cy="1576387"/>
            </a:xfrm>
          </p:grpSpPr>
          <p:pic>
            <p:nvPicPr>
              <p:cNvPr id="490503" name="Picture 7" descr="MCj04135560000[1]"/>
              <p:cNvPicPr>
                <a:picLocks noChangeAspect="1" noChangeArrowheads="1"/>
              </p:cNvPicPr>
              <p:nvPr/>
            </p:nvPicPr>
            <p:blipFill>
              <a:blip r:embed="rId5">
                <a:grayscl/>
              </a:blip>
              <a:srcRect/>
              <a:stretch>
                <a:fillRect/>
              </a:stretch>
            </p:blipFill>
            <p:spPr bwMode="auto">
              <a:xfrm>
                <a:off x="7929586" y="3429000"/>
                <a:ext cx="989012" cy="1576387"/>
              </a:xfrm>
              <a:prstGeom prst="rect">
                <a:avLst/>
              </a:prstGeom>
              <a:noFill/>
            </p:spPr>
          </p:pic>
          <p:sp>
            <p:nvSpPr>
              <p:cNvPr id="490507" name="Line 11"/>
              <p:cNvSpPr>
                <a:spLocks noChangeShapeType="1"/>
              </p:cNvSpPr>
              <p:nvPr/>
            </p:nvSpPr>
            <p:spPr bwMode="auto">
              <a:xfrm flipH="1">
                <a:off x="7812088" y="3860800"/>
                <a:ext cx="1152525" cy="792163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 dirty="0" smtClean="0"/>
              <a:t>Hackers </a:t>
            </a:r>
            <a:r>
              <a:rPr lang="en-CA" dirty="0"/>
              <a:t>and crackers</a:t>
            </a:r>
          </a:p>
        </p:txBody>
      </p:sp>
      <p:sp>
        <p:nvSpPr>
          <p:cNvPr id="4925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en-CA" sz="2000" b="1" dirty="0"/>
              <a:t>Hackers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 dirty="0"/>
              <a:t>Computer enthusiasts, come to mean hacker with intelligence, ingenuity and trouble making or criminal intent.  i.e. cracker</a:t>
            </a:r>
          </a:p>
          <a:p>
            <a:pPr>
              <a:lnSpc>
                <a:spcPct val="90000"/>
              </a:lnSpc>
              <a:buNone/>
            </a:pPr>
            <a:r>
              <a:rPr lang="en-CA" sz="2000" b="1" dirty="0"/>
              <a:t>Crackers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 dirty="0"/>
              <a:t>Individual hackers with malicious intent, who try to infiltrate an organization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 dirty="0"/>
              <a:t>motivated by fame, access, financial gain</a:t>
            </a:r>
          </a:p>
          <a:p>
            <a:pPr>
              <a:lnSpc>
                <a:spcPct val="90000"/>
              </a:lnSpc>
              <a:buNone/>
            </a:pPr>
            <a:r>
              <a:rPr lang="en-CA" sz="2000" b="1" dirty="0" err="1"/>
              <a:t>Phreakers</a:t>
            </a:r>
            <a:endParaRPr lang="en-CA" sz="2000" b="1" dirty="0"/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 dirty="0"/>
              <a:t>Original meaning: crack telephone networks, anyone who tries to break systems to get free services</a:t>
            </a:r>
          </a:p>
          <a:p>
            <a:pPr>
              <a:lnSpc>
                <a:spcPct val="90000"/>
              </a:lnSpc>
            </a:pPr>
            <a:r>
              <a:rPr lang="en-CA" sz="2000" dirty="0"/>
              <a:t>Script kiddies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CA" sz="2000" dirty="0"/>
              <a:t>Lack technological knowledge, but acquire programs and tools developed by crackers to carry out attacks</a:t>
            </a:r>
          </a:p>
          <a:p>
            <a:pPr>
              <a:lnSpc>
                <a:spcPct val="90000"/>
              </a:lnSpc>
              <a:buFontTx/>
              <a:buChar char="•"/>
            </a:pPr>
            <a:endParaRPr lang="en-CA" sz="2000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8378F0C-994F-4147-8DA0-BC4AC40E6B4B}" type="slidenum">
              <a:rPr lang="en-US"/>
              <a:pPr/>
              <a:t>55</a:t>
            </a:fld>
            <a:endParaRPr lang="en-US"/>
          </a:p>
        </p:txBody>
      </p:sp>
      <p:pic>
        <p:nvPicPr>
          <p:cNvPr id="492548" name="Picture 4" descr="MCj043252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6913" y="153988"/>
            <a:ext cx="827087" cy="827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57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 dirty="0" smtClean="0"/>
              <a:t>Malicious </a:t>
            </a:r>
            <a:r>
              <a:rPr lang="en-CA" dirty="0"/>
              <a:t>code</a:t>
            </a:r>
          </a:p>
        </p:txBody>
      </p:sp>
      <p:sp>
        <p:nvSpPr>
          <p:cNvPr id="4935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079500" indent="-355600">
              <a:lnSpc>
                <a:spcPct val="80000"/>
              </a:lnSpc>
              <a:buNone/>
            </a:pPr>
            <a:r>
              <a:rPr lang="en-CA" sz="2000" b="1" u="sng" dirty="0"/>
              <a:t>Viruses:</a:t>
            </a:r>
          </a:p>
          <a:p>
            <a:pPr marL="1079500" indent="-355600">
              <a:lnSpc>
                <a:spcPct val="80000"/>
              </a:lnSpc>
              <a:buFontTx/>
              <a:buChar char="•"/>
            </a:pPr>
            <a:r>
              <a:rPr lang="en-CA" sz="2000" dirty="0"/>
              <a:t>malicious code which attaches to legitimate operating system and user files and applications to perform some undesirable and unauthorized action.</a:t>
            </a:r>
          </a:p>
          <a:p>
            <a:pPr marL="1079500" indent="-355600">
              <a:lnSpc>
                <a:spcPct val="80000"/>
              </a:lnSpc>
              <a:buNone/>
            </a:pPr>
            <a:r>
              <a:rPr lang="en-CA" sz="2000" b="1" u="sng" dirty="0"/>
              <a:t>Worms:</a:t>
            </a:r>
          </a:p>
          <a:p>
            <a:pPr marL="1079500" indent="-355600">
              <a:lnSpc>
                <a:spcPct val="80000"/>
              </a:lnSpc>
              <a:buFontTx/>
              <a:buChar char="•"/>
            </a:pPr>
            <a:r>
              <a:rPr lang="en-CA" sz="2000" dirty="0"/>
              <a:t>malicious code that is self replicating but not designed to cause direct harm on host system.  Often used to gather information.  Can cause </a:t>
            </a:r>
            <a:r>
              <a:rPr lang="en-CA" sz="2000" dirty="0" err="1"/>
              <a:t>DoS</a:t>
            </a:r>
            <a:endParaRPr lang="en-CA" sz="2000" dirty="0"/>
          </a:p>
          <a:p>
            <a:pPr marL="1079500" indent="-355600">
              <a:lnSpc>
                <a:spcPct val="80000"/>
              </a:lnSpc>
              <a:buNone/>
            </a:pPr>
            <a:r>
              <a:rPr lang="en-CA" sz="2000" b="1" u="sng" dirty="0"/>
              <a:t>Trojan Horse:  </a:t>
            </a:r>
          </a:p>
          <a:p>
            <a:pPr marL="1079500" indent="-355600">
              <a:lnSpc>
                <a:spcPct val="80000"/>
              </a:lnSpc>
              <a:buFontTx/>
              <a:buChar char="•"/>
            </a:pPr>
            <a:r>
              <a:rPr lang="en-CA" sz="2000" dirty="0"/>
              <a:t>malicious code that appears to be a benevolent program to perform some “cover” operation but also carries unknown payload such as a virus</a:t>
            </a:r>
          </a:p>
          <a:p>
            <a:pPr marL="1079500" indent="-355600">
              <a:lnSpc>
                <a:spcPct val="80000"/>
              </a:lnSpc>
            </a:pPr>
            <a:r>
              <a:rPr lang="en-CA" sz="2000" dirty="0"/>
              <a:t>Countermeasures:  anti-virus protection on input and output data using defence in depth such as concentric circles of protection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E61C63EB-EC9D-40BA-AB86-620544DC87CC}" type="slidenum">
              <a:rPr lang="en-US"/>
              <a:pPr/>
              <a:t>56</a:t>
            </a:fld>
            <a:endParaRPr lang="en-US"/>
          </a:p>
        </p:txBody>
      </p:sp>
      <p:pic>
        <p:nvPicPr>
          <p:cNvPr id="493572" name="Picture 4" descr="MCj023224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0250" y="1052513"/>
            <a:ext cx="2063750" cy="831850"/>
          </a:xfrm>
          <a:prstGeom prst="rect">
            <a:avLst/>
          </a:prstGeom>
          <a:noFill/>
        </p:spPr>
      </p:pic>
      <p:pic>
        <p:nvPicPr>
          <p:cNvPr id="493573" name="Picture 5" descr="MCj0290361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652963"/>
            <a:ext cx="1408113" cy="1398587"/>
          </a:xfrm>
          <a:prstGeom prst="rect">
            <a:avLst/>
          </a:prstGeom>
          <a:noFill/>
        </p:spPr>
      </p:pic>
      <p:pic>
        <p:nvPicPr>
          <p:cNvPr id="493574" name="Picture 6" descr="MCj0432526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16913" y="153988"/>
            <a:ext cx="827087" cy="827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59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 dirty="0"/>
              <a:t/>
            </a:r>
            <a:br>
              <a:rPr lang="en-CA" dirty="0"/>
            </a:br>
            <a:r>
              <a:rPr lang="en-CA" dirty="0"/>
              <a:t>Traffic and trend analysis</a:t>
            </a:r>
          </a:p>
        </p:txBody>
      </p:sp>
      <p:sp>
        <p:nvSpPr>
          <p:cNvPr id="4945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47800"/>
            <a:ext cx="5472122" cy="2185988"/>
          </a:xfrm>
        </p:spPr>
        <p:txBody>
          <a:bodyPr/>
          <a:lstStyle/>
          <a:p>
            <a:pPr>
              <a:lnSpc>
                <a:spcPct val="80000"/>
              </a:lnSpc>
              <a:buFontTx/>
              <a:buChar char="•"/>
            </a:pPr>
            <a:r>
              <a:rPr lang="en-CA" sz="2400" dirty="0" smtClean="0"/>
              <a:t>Analyse </a:t>
            </a:r>
            <a:r>
              <a:rPr lang="en-CA" sz="2400" dirty="0"/>
              <a:t>type and volume of traffic produced on a network to make inferences about activities of a person or organization</a:t>
            </a:r>
          </a:p>
          <a:p>
            <a:pPr lvl="1">
              <a:lnSpc>
                <a:spcPct val="80000"/>
              </a:lnSpc>
            </a:pPr>
            <a:r>
              <a:rPr lang="en-CA" sz="2000" dirty="0"/>
              <a:t>Example:  determining timing of backups or batch processing by watching for regular 2am traffic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fld id="{961B898E-37FC-464B-960B-2B9F7AFD1CAE}" type="slidenum">
              <a:rPr lang="en-US"/>
              <a:pPr/>
              <a:t>57</a:t>
            </a:fld>
            <a:endParaRPr lang="en-US"/>
          </a:p>
        </p:txBody>
      </p:sp>
      <p:pic>
        <p:nvPicPr>
          <p:cNvPr id="494596" name="Picture 4" descr="MPj043082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412875"/>
            <a:ext cx="3071813" cy="2043113"/>
          </a:xfrm>
          <a:prstGeom prst="rect">
            <a:avLst/>
          </a:prstGeom>
          <a:noFill/>
        </p:spPr>
      </p:pic>
      <p:sp>
        <p:nvSpPr>
          <p:cNvPr id="494597" name="Rectangle 5"/>
          <p:cNvSpPr>
            <a:spLocks noChangeArrowheads="1"/>
          </p:cNvSpPr>
          <p:nvPr/>
        </p:nvSpPr>
        <p:spPr bwMode="auto">
          <a:xfrm>
            <a:off x="323850" y="3933825"/>
            <a:ext cx="8424863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defTabSz="914400">
              <a:lnSpc>
                <a:spcPct val="90000"/>
              </a:lnSpc>
            </a:pPr>
            <a:r>
              <a:rPr lang="en-CA" sz="2800" dirty="0"/>
              <a:t>An attacker may use this information to his advantage by timing his attack accordingly.</a:t>
            </a:r>
          </a:p>
          <a:p>
            <a:pPr marL="742950" lvl="1" indent="-285750" algn="l" defTabSz="914400">
              <a:lnSpc>
                <a:spcPct val="90000"/>
              </a:lnSpc>
              <a:buClr>
                <a:schemeClr val="accent2"/>
              </a:buClr>
              <a:buFontTx/>
              <a:buChar char="•"/>
            </a:pPr>
            <a:r>
              <a:rPr lang="en-CA" sz="2400" dirty="0"/>
              <a:t>Example: launch </a:t>
            </a:r>
            <a:r>
              <a:rPr lang="en-CA" sz="2400" dirty="0" err="1"/>
              <a:t>DoS</a:t>
            </a:r>
            <a:r>
              <a:rPr lang="en-CA" sz="2400" dirty="0"/>
              <a:t> attack when network traffic is already at peak levels, or sabotage systems before 2am to interfere with backups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1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 dirty="0" smtClean="0"/>
              <a:t>Initial </a:t>
            </a:r>
            <a:r>
              <a:rPr lang="en-CA" dirty="0"/>
              <a:t>program </a:t>
            </a:r>
            <a:r>
              <a:rPr lang="en-CA" dirty="0" smtClean="0"/>
              <a:t>load vulnerabilities</a:t>
            </a:r>
            <a:endParaRPr lang="en-CA" dirty="0"/>
          </a:p>
        </p:txBody>
      </p:sp>
      <p:sp>
        <p:nvSpPr>
          <p:cNvPr id="49561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428868"/>
            <a:ext cx="8153400" cy="3667132"/>
          </a:xfrm>
          <a:ln w="19050"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CA" sz="2400" b="1" dirty="0"/>
              <a:t>Vulnerabilities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CA" sz="2400" dirty="0"/>
              <a:t>Alternate boot menus, boot options, boot states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CA" sz="2400" dirty="0"/>
              <a:t>Mobile operating systems on CD, DVD, etc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CA" sz="2400" dirty="0"/>
              <a:t>Accessing CMOS to change configuration settings sent to the BIOS (basic input/output system) during the bootstrap process</a:t>
            </a:r>
          </a:p>
          <a:p>
            <a:pPr>
              <a:lnSpc>
                <a:spcPct val="80000"/>
              </a:lnSpc>
              <a:buNone/>
            </a:pPr>
            <a:r>
              <a:rPr lang="en-CA" sz="2400" b="1" dirty="0"/>
              <a:t>Countermeasure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CA" sz="2400" dirty="0"/>
              <a:t>Physical controls to prevent access to hardware during boot process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CA" sz="1200" dirty="0"/>
              <a:t>CMOS = complementary metal oxide semiconductor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FD6F527B-E4CB-4B63-BA43-A34C64A88E9B}" type="slidenum">
              <a:rPr lang="en-US"/>
              <a:pPr/>
              <a:t>58</a:t>
            </a:fld>
            <a:endParaRPr lang="en-US"/>
          </a:p>
        </p:txBody>
      </p:sp>
      <p:sp>
        <p:nvSpPr>
          <p:cNvPr id="495620" name="Line 4"/>
          <p:cNvSpPr>
            <a:spLocks noChangeShapeType="1"/>
          </p:cNvSpPr>
          <p:nvPr/>
        </p:nvSpPr>
        <p:spPr bwMode="auto">
          <a:xfrm>
            <a:off x="684213" y="1773238"/>
            <a:ext cx="77755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95621" name="Text Box 5"/>
          <p:cNvSpPr txBox="1">
            <a:spLocks noChangeArrowheads="1"/>
          </p:cNvSpPr>
          <p:nvPr/>
        </p:nvSpPr>
        <p:spPr bwMode="auto">
          <a:xfrm>
            <a:off x="0" y="1773238"/>
            <a:ext cx="1187450" cy="7620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defTabSz="914400"/>
            <a:r>
              <a:rPr lang="en-CA"/>
              <a:t>Powered</a:t>
            </a:r>
          </a:p>
          <a:p>
            <a:pPr marL="342900" indent="-342900" defTabSz="914400"/>
            <a:r>
              <a:rPr lang="en-CA"/>
              <a:t>Off</a:t>
            </a:r>
          </a:p>
        </p:txBody>
      </p:sp>
      <p:sp>
        <p:nvSpPr>
          <p:cNvPr id="495622" name="Text Box 6"/>
          <p:cNvSpPr txBox="1">
            <a:spLocks noChangeArrowheads="1"/>
          </p:cNvSpPr>
          <p:nvPr/>
        </p:nvSpPr>
        <p:spPr bwMode="auto">
          <a:xfrm>
            <a:off x="7880350" y="1773238"/>
            <a:ext cx="989013" cy="7620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defTabSz="914400"/>
            <a:r>
              <a:rPr lang="en-CA"/>
              <a:t>Fully </a:t>
            </a:r>
          </a:p>
          <a:p>
            <a:pPr marL="342900" indent="-342900" defTabSz="914400"/>
            <a:r>
              <a:rPr lang="en-CA"/>
              <a:t>Booted</a:t>
            </a:r>
          </a:p>
        </p:txBody>
      </p:sp>
      <p:sp>
        <p:nvSpPr>
          <p:cNvPr id="495623" name="Text Box 7"/>
          <p:cNvSpPr txBox="1">
            <a:spLocks noChangeArrowheads="1"/>
          </p:cNvSpPr>
          <p:nvPr/>
        </p:nvSpPr>
        <p:spPr bwMode="auto">
          <a:xfrm>
            <a:off x="2882900" y="1773238"/>
            <a:ext cx="3240088" cy="3968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defTabSz="914400"/>
            <a:r>
              <a:rPr lang="en-CA" b="1" i="1">
                <a:solidFill>
                  <a:srgbClr val="FF0000"/>
                </a:solidFill>
              </a:rPr>
              <a:t>Initial program load  (IPL)</a:t>
            </a:r>
          </a:p>
        </p:txBody>
      </p:sp>
      <p:sp>
        <p:nvSpPr>
          <p:cNvPr id="495624" name="Text Box 8"/>
          <p:cNvSpPr txBox="1">
            <a:spLocks noChangeArrowheads="1"/>
          </p:cNvSpPr>
          <p:nvPr/>
        </p:nvSpPr>
        <p:spPr bwMode="auto">
          <a:xfrm>
            <a:off x="539750" y="1557338"/>
            <a:ext cx="354013" cy="3968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defTabSz="914400"/>
            <a:r>
              <a:rPr lang="en-CA"/>
              <a:t>X</a:t>
            </a:r>
          </a:p>
        </p:txBody>
      </p:sp>
      <p:sp>
        <p:nvSpPr>
          <p:cNvPr id="495625" name="Text Box 9"/>
          <p:cNvSpPr txBox="1">
            <a:spLocks noChangeArrowheads="1"/>
          </p:cNvSpPr>
          <p:nvPr/>
        </p:nvSpPr>
        <p:spPr bwMode="auto">
          <a:xfrm>
            <a:off x="4505325" y="1557338"/>
            <a:ext cx="354013" cy="3968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defTabSz="914400"/>
            <a:r>
              <a:rPr lang="en-CA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495626" name="Text Box 10"/>
          <p:cNvSpPr txBox="1">
            <a:spLocks noChangeArrowheads="1"/>
          </p:cNvSpPr>
          <p:nvPr/>
        </p:nvSpPr>
        <p:spPr bwMode="auto">
          <a:xfrm>
            <a:off x="8243888" y="1557338"/>
            <a:ext cx="354012" cy="3968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defTabSz="914400"/>
            <a:r>
              <a:rPr lang="en-CA"/>
              <a:t>X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 dirty="0" smtClean="0"/>
              <a:t>Inappropriate </a:t>
            </a:r>
            <a:r>
              <a:rPr lang="en-CA" dirty="0"/>
              <a:t>Employee Activities</a:t>
            </a:r>
          </a:p>
        </p:txBody>
      </p:sp>
      <p:sp>
        <p:nvSpPr>
          <p:cNvPr id="4567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CA" sz="2400" dirty="0"/>
              <a:t>Employees have means and opportunities to commit damage through inappropriate </a:t>
            </a:r>
            <a:r>
              <a:rPr lang="en-CA" sz="2400" dirty="0" smtClean="0"/>
              <a:t>activities</a:t>
            </a:r>
          </a:p>
          <a:p>
            <a:pPr>
              <a:lnSpc>
                <a:spcPct val="80000"/>
              </a:lnSpc>
              <a:buNone/>
            </a:pPr>
            <a:r>
              <a:rPr lang="en-CA" sz="2400" b="1" dirty="0" smtClean="0"/>
              <a:t>Examples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CA" sz="2000" dirty="0" smtClean="0"/>
              <a:t>Fraud</a:t>
            </a:r>
            <a:endParaRPr lang="en-CA" sz="2000" dirty="0"/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CA" sz="2000" dirty="0"/>
              <a:t>Collusion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CA" sz="2000" dirty="0"/>
              <a:t>Pornography – viewing, downloading, sharing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CA" sz="2000" dirty="0"/>
              <a:t>Sexual harassment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CA" sz="2000" dirty="0"/>
              <a:t>Wastefulness – of physical and technological resource, time wasting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CA" sz="2000" dirty="0"/>
              <a:t>Theft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CA" sz="2000" dirty="0"/>
              <a:t>Abuse – misusing company resources for personal gain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CA" sz="2000" dirty="0"/>
              <a:t>Espionage – every employee has their price…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19F4510-96D4-4553-AA8A-8C04E39FC422}" type="slidenum">
              <a:rPr lang="en-US"/>
              <a:pPr/>
              <a:t>59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/>
              <a:t>Part 1</a:t>
            </a:r>
            <a:br>
              <a:rPr lang="en-CA"/>
            </a:br>
            <a:r>
              <a:rPr lang="en-CA"/>
              <a:t>Operations Security Concepts</a:t>
            </a:r>
          </a:p>
        </p:txBody>
      </p:sp>
      <p:sp>
        <p:nvSpPr>
          <p:cNvPr id="4741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Char char="•"/>
            </a:pPr>
            <a:r>
              <a:rPr lang="en-CA" sz="2400" dirty="0"/>
              <a:t>Antivirus and malware management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CA" sz="2400" dirty="0"/>
              <a:t>Operational and life cycle assurance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CA" sz="2400" dirty="0"/>
              <a:t>Making backups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CA" sz="2400" dirty="0"/>
              <a:t>Need-to-know and Least Privilege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CA" sz="2400" dirty="0"/>
              <a:t>Changes in workstation / location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CA" sz="2400" dirty="0"/>
              <a:t>Privileged operations  functions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CA" sz="2400" dirty="0"/>
              <a:t>privacy and protection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CA" sz="2400" dirty="0"/>
              <a:t>legal requirements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CA" sz="2400" dirty="0"/>
              <a:t>illegal activities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CA" sz="2400" dirty="0"/>
              <a:t>record retention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CA" sz="2400" dirty="0"/>
              <a:t>handling sensitive information and media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CA" sz="2400" dirty="0"/>
              <a:t>remote access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F0D70D7F-D021-4197-AC9A-126033A3BBE1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308850" y="6237288"/>
            <a:ext cx="457200" cy="476250"/>
          </a:xfrm>
          <a:prstGeom prst="rect">
            <a:avLst/>
          </a:prstGeom>
        </p:spPr>
        <p:txBody>
          <a:bodyPr/>
          <a:lstStyle/>
          <a:p>
            <a:fld id="{DE796B5D-A6E0-410A-A1F3-13121CB90DFF}" type="slidenum">
              <a:rPr lang="en-US"/>
              <a:pPr/>
              <a:t>60</a:t>
            </a:fld>
            <a:endParaRPr lang="en-US"/>
          </a:p>
        </p:txBody>
      </p:sp>
      <p:sp>
        <p:nvSpPr>
          <p:cNvPr id="4382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/>
              <a:t>Question</a:t>
            </a:r>
          </a:p>
        </p:txBody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defTabSz="911225"/>
            <a:r>
              <a:rPr lang="en-CA" sz="2400" dirty="0"/>
              <a:t>Which of the following controls might </a:t>
            </a:r>
            <a:r>
              <a:rPr lang="en-CA" sz="2400" dirty="0">
                <a:solidFill>
                  <a:srgbClr val="FF3300"/>
                </a:solidFill>
              </a:rPr>
              <a:t>force a person in operations into collusion</a:t>
            </a:r>
            <a:r>
              <a:rPr lang="en-CA" sz="2400" dirty="0"/>
              <a:t> with personnel assigned organizationally within a different function for the sole purpose of gaining access to data he is not authorized to access? </a:t>
            </a:r>
          </a:p>
          <a:p>
            <a:pPr marL="857250" lvl="1" indent="-457200" defTabSz="911225">
              <a:buFont typeface="Wingdings" pitchFamily="2" charset="2"/>
              <a:buAutoNum type="alphaLcParenR"/>
            </a:pPr>
            <a:r>
              <a:rPr lang="en-CA" sz="2000" dirty="0"/>
              <a:t>Limiting the local access of operations personnel </a:t>
            </a:r>
          </a:p>
          <a:p>
            <a:pPr marL="857250" lvl="1" indent="-457200" defTabSz="911225">
              <a:buFont typeface="Wingdings" pitchFamily="2" charset="2"/>
              <a:buAutoNum type="alphaLcParenR"/>
            </a:pPr>
            <a:r>
              <a:rPr lang="en-CA" sz="2000" dirty="0"/>
              <a:t>Enforcing auditing </a:t>
            </a:r>
          </a:p>
          <a:p>
            <a:pPr marL="857250" lvl="1" indent="-457200" defTabSz="911225">
              <a:buFont typeface="Wingdings" pitchFamily="2" charset="2"/>
              <a:buAutoNum type="alphaLcParenR"/>
            </a:pPr>
            <a:r>
              <a:rPr lang="en-CA" sz="2000" dirty="0"/>
              <a:t>Enforcing job rotation </a:t>
            </a:r>
          </a:p>
          <a:p>
            <a:pPr marL="857250" lvl="1" indent="-457200" defTabSz="911225">
              <a:buFont typeface="Wingdings" pitchFamily="2" charset="2"/>
              <a:buAutoNum type="alphaLcParenR"/>
            </a:pPr>
            <a:r>
              <a:rPr lang="en-CA" sz="2000" dirty="0"/>
              <a:t>Limiting control of management personnel </a:t>
            </a:r>
          </a:p>
        </p:txBody>
      </p:sp>
      <p:pic>
        <p:nvPicPr>
          <p:cNvPr id="4382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5263" y="0"/>
            <a:ext cx="1328737" cy="1916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CA" sz="2800"/>
              <a:t>L04 Operations Security</a:t>
            </a:r>
          </a:p>
        </p:txBody>
      </p:sp>
      <p:sp>
        <p:nvSpPr>
          <p:cNvPr id="19251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/>
              <a:t>Questions?  Comments?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1EBDD-AF86-4FF7-B5AD-F4E135F15ACC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/>
              <a:t>Operations Security Concepts</a:t>
            </a:r>
            <a:br>
              <a:rPr lang="en-CA"/>
            </a:br>
            <a:r>
              <a:rPr lang="en-CA"/>
              <a:t>Antivirus Management</a:t>
            </a:r>
          </a:p>
        </p:txBody>
      </p:sp>
      <p:sp>
        <p:nvSpPr>
          <p:cNvPr id="391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defTabSz="911225">
              <a:lnSpc>
                <a:spcPct val="90000"/>
              </a:lnSpc>
            </a:pPr>
            <a:r>
              <a:rPr lang="en-CA" sz="2000" dirty="0"/>
              <a:t>Virus</a:t>
            </a:r>
          </a:p>
          <a:p>
            <a:pPr marL="666750" lvl="1" indent="-266700" defTabSz="911225">
              <a:lnSpc>
                <a:spcPct val="90000"/>
              </a:lnSpc>
            </a:pPr>
            <a:r>
              <a:rPr lang="en-CA" sz="1800" dirty="0"/>
              <a:t>Malicious code that attaches to operating system and user files to perform an undesirable and unauthorized action</a:t>
            </a:r>
          </a:p>
          <a:p>
            <a:pPr marL="666750" lvl="1" indent="-266700" defTabSz="911225">
              <a:lnSpc>
                <a:spcPct val="90000"/>
              </a:lnSpc>
            </a:pPr>
            <a:r>
              <a:rPr lang="en-CA" sz="1800" dirty="0"/>
              <a:t>Most common security breach in the IT world.</a:t>
            </a:r>
          </a:p>
          <a:p>
            <a:pPr marL="666750" lvl="1" indent="-266700" defTabSz="911225">
              <a:lnSpc>
                <a:spcPct val="90000"/>
              </a:lnSpc>
            </a:pPr>
            <a:r>
              <a:rPr lang="en-CA" sz="1800" dirty="0"/>
              <a:t>Can be distributed by email, websites, documents and even software.</a:t>
            </a:r>
          </a:p>
          <a:p>
            <a:pPr defTabSz="911225">
              <a:lnSpc>
                <a:spcPct val="90000"/>
              </a:lnSpc>
            </a:pPr>
            <a:r>
              <a:rPr lang="en-CA" sz="2000" dirty="0"/>
              <a:t>Users</a:t>
            </a:r>
          </a:p>
          <a:p>
            <a:pPr marL="666750" lvl="1" indent="-266700" defTabSz="911225">
              <a:lnSpc>
                <a:spcPct val="90000"/>
              </a:lnSpc>
            </a:pPr>
            <a:r>
              <a:rPr lang="en-CA" sz="1800" dirty="0"/>
              <a:t>Able to install only approved applications, from application server</a:t>
            </a:r>
          </a:p>
          <a:p>
            <a:pPr marL="666750" lvl="1" indent="-266700" defTabSz="911225">
              <a:lnSpc>
                <a:spcPct val="90000"/>
              </a:lnSpc>
            </a:pPr>
            <a:r>
              <a:rPr lang="en-CA" sz="1800" dirty="0"/>
              <a:t>Trained in skills of safe computing, handling attachments</a:t>
            </a:r>
          </a:p>
          <a:p>
            <a:pPr defTabSz="911225">
              <a:lnSpc>
                <a:spcPct val="90000"/>
              </a:lnSpc>
            </a:pPr>
            <a:r>
              <a:rPr lang="en-CA" sz="2000" dirty="0"/>
              <a:t>Antivirus deployment</a:t>
            </a:r>
          </a:p>
          <a:p>
            <a:pPr marL="666750" lvl="1" indent="-266700" defTabSz="911225">
              <a:lnSpc>
                <a:spcPct val="90000"/>
              </a:lnSpc>
            </a:pPr>
            <a:r>
              <a:rPr lang="en-CA" sz="1800" dirty="0"/>
              <a:t>100% virus free backups and servers</a:t>
            </a:r>
          </a:p>
          <a:p>
            <a:pPr marL="666750" lvl="1" indent="-266700" defTabSz="911225">
              <a:lnSpc>
                <a:spcPct val="90000"/>
              </a:lnSpc>
            </a:pPr>
            <a:r>
              <a:rPr lang="en-CA" sz="1800" dirty="0"/>
              <a:t>Anti-virus SW deployed in multilevel or concentric circle strategy</a:t>
            </a:r>
          </a:p>
          <a:p>
            <a:pPr marL="666750" lvl="1" indent="-266700" defTabSz="911225">
              <a:lnSpc>
                <a:spcPct val="90000"/>
              </a:lnSpc>
            </a:pPr>
            <a:r>
              <a:rPr lang="en-CA" sz="1800" dirty="0"/>
              <a:t>Keep antivirus signatures and definitions updated</a:t>
            </a:r>
          </a:p>
          <a:p>
            <a:pPr marL="666750" lvl="1" indent="-266700" defTabSz="911225">
              <a:lnSpc>
                <a:spcPct val="90000"/>
              </a:lnSpc>
            </a:pPr>
            <a:r>
              <a:rPr lang="en-CA" sz="1800" dirty="0"/>
              <a:t>Join mailing lists, or use a virus subscription service</a:t>
            </a:r>
          </a:p>
          <a:p>
            <a:pPr marL="666750" lvl="1" indent="-266700" defTabSz="911225">
              <a:lnSpc>
                <a:spcPct val="90000"/>
              </a:lnSpc>
            </a:pPr>
            <a:endParaRPr lang="en-CA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578E5B45-5188-4FD8-AAB2-C01814F3F591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/>
              <a:t>Operational assurance</a:t>
            </a:r>
            <a:br>
              <a:rPr lang="en-CA"/>
            </a:br>
            <a:r>
              <a:rPr lang="en-CA"/>
              <a:t>Lifecycle assurance</a:t>
            </a:r>
          </a:p>
        </p:txBody>
      </p:sp>
      <p:sp>
        <p:nvSpPr>
          <p:cNvPr id="4608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sz="2400" i="1"/>
              <a:t>Assurance</a:t>
            </a:r>
            <a:r>
              <a:rPr lang="en-CA" sz="2400"/>
              <a:t> is a degree of confidence that security implementation meets the needs.  Levelling is set out in TCSEC Orange Book (also CC)</a:t>
            </a:r>
          </a:p>
          <a:p>
            <a:r>
              <a:rPr lang="en-CA" sz="2400" b="1"/>
              <a:t>Operational assurance</a:t>
            </a:r>
            <a:r>
              <a:rPr lang="en-CA" sz="2400"/>
              <a:t>:  </a:t>
            </a:r>
          </a:p>
          <a:p>
            <a:pPr lvl="1"/>
            <a:r>
              <a:rPr lang="en-CA" sz="2000"/>
              <a:t>Focus on features and architecture that support security</a:t>
            </a:r>
          </a:p>
          <a:p>
            <a:pPr lvl="1"/>
            <a:r>
              <a:rPr lang="en-CA" sz="2000"/>
              <a:t>System architecture, system integrity, covert channel analysis, trusted facility management, trusted recovery</a:t>
            </a:r>
          </a:p>
          <a:p>
            <a:r>
              <a:rPr lang="en-CA" sz="2400" b="1"/>
              <a:t>Life cycle assurance</a:t>
            </a:r>
            <a:r>
              <a:rPr lang="en-CA" sz="2400"/>
              <a:t>:  </a:t>
            </a:r>
          </a:p>
          <a:p>
            <a:pPr lvl="1"/>
            <a:r>
              <a:rPr lang="en-CA" sz="2000"/>
              <a:t>Focus on controls and standards for designing, building and maintaining a system.</a:t>
            </a:r>
          </a:p>
          <a:p>
            <a:pPr lvl="1"/>
            <a:r>
              <a:rPr lang="en-CA" sz="2000"/>
              <a:t>Security testing, design specification and testing, configuration management, trusted distribution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23B1EE23-DC3F-4963-B699-919F39689D75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CA" dirty="0"/>
              <a:t>Operations Security Concepts</a:t>
            </a:r>
            <a:br>
              <a:rPr lang="en-CA" dirty="0"/>
            </a:br>
            <a:r>
              <a:rPr lang="en-CA" dirty="0"/>
              <a:t>Backup maintenance</a:t>
            </a:r>
          </a:p>
        </p:txBody>
      </p:sp>
      <p:sp>
        <p:nvSpPr>
          <p:cNvPr id="393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defTabSz="911225"/>
            <a:r>
              <a:rPr lang="en-CA" sz="2000" dirty="0"/>
              <a:t>Backup maintenance</a:t>
            </a:r>
          </a:p>
          <a:p>
            <a:pPr marL="666750" lvl="1" indent="-266700" defTabSz="911225"/>
            <a:r>
              <a:rPr lang="en-CA" sz="1800" dirty="0"/>
              <a:t>Backups are required for protecting availability and integrity</a:t>
            </a:r>
          </a:p>
          <a:p>
            <a:pPr marL="666750" lvl="1" indent="-266700" defTabSz="911225"/>
            <a:r>
              <a:rPr lang="en-CA" sz="1800" dirty="0"/>
              <a:t>Should be performed </a:t>
            </a:r>
            <a:r>
              <a:rPr lang="en-CA" sz="1800" dirty="0" smtClean="0"/>
              <a:t>regularly</a:t>
            </a:r>
            <a:endParaRPr lang="en-CA" sz="1800" dirty="0"/>
          </a:p>
          <a:p>
            <a:pPr marL="666750" lvl="1" indent="-266700" defTabSz="911225"/>
            <a:r>
              <a:rPr lang="en-CA" sz="1800" dirty="0"/>
              <a:t>Backups are reliable only if periodically </a:t>
            </a:r>
            <a:r>
              <a:rPr lang="en-CA" sz="1800" dirty="0" smtClean="0"/>
              <a:t>tested</a:t>
            </a:r>
            <a:endParaRPr lang="en-CA" sz="1800" dirty="0"/>
          </a:p>
          <a:p>
            <a:pPr defTabSz="911225"/>
            <a:r>
              <a:rPr lang="en-CA" sz="2000" dirty="0"/>
              <a:t>Backup lifecycle considerations</a:t>
            </a:r>
          </a:p>
          <a:p>
            <a:pPr marL="666750" lvl="1" indent="-266700" defTabSz="911225"/>
            <a:r>
              <a:rPr lang="en-CA" sz="1800" dirty="0"/>
              <a:t>Create backup:  what to backup, how often, sensitivity of data</a:t>
            </a:r>
          </a:p>
          <a:p>
            <a:pPr marL="1017588" lvl="2" indent="-266700" defTabSz="911225"/>
            <a:r>
              <a:rPr lang="en-CA" sz="1600" dirty="0"/>
              <a:t>Full, differential and Incremental backups</a:t>
            </a:r>
          </a:p>
          <a:p>
            <a:pPr marL="666750" lvl="1" indent="-266700" defTabSz="911225"/>
            <a:r>
              <a:rPr lang="en-CA" sz="1800" dirty="0"/>
              <a:t>Handling media:  type of media, labelling media</a:t>
            </a:r>
          </a:p>
          <a:p>
            <a:pPr marL="666750" lvl="1" indent="-266700" defTabSz="911225"/>
            <a:r>
              <a:rPr lang="en-CA" sz="1800" dirty="0"/>
              <a:t>Storing media:  </a:t>
            </a:r>
            <a:r>
              <a:rPr lang="en-CA" sz="1800" dirty="0" smtClean="0"/>
              <a:t>offsite, secure storage facility</a:t>
            </a:r>
            <a:endParaRPr lang="en-CA" sz="1800" dirty="0"/>
          </a:p>
          <a:p>
            <a:pPr marL="666750" lvl="1" indent="-266700" defTabSz="911225"/>
            <a:r>
              <a:rPr lang="en-CA" sz="1800" dirty="0"/>
              <a:t>Reusing media:  purge data, never reuse at lower sensitivity level, MTTF (mean time to failure)</a:t>
            </a:r>
          </a:p>
          <a:p>
            <a:pPr marL="666750" lvl="1" indent="-266700" defTabSz="911225"/>
            <a:r>
              <a:rPr lang="en-CA" sz="1800" dirty="0"/>
              <a:t>Destroying </a:t>
            </a:r>
            <a:r>
              <a:rPr lang="en-CA" sz="1800" dirty="0" smtClean="0"/>
              <a:t>media</a:t>
            </a:r>
          </a:p>
          <a:p>
            <a:pPr marL="266700" indent="-266700" defTabSz="911225"/>
            <a:r>
              <a:rPr lang="en-CA" sz="2200" dirty="0" smtClean="0">
                <a:solidFill>
                  <a:srgbClr val="7030A0"/>
                </a:solidFill>
              </a:rPr>
              <a:t>Q: With what level of security precautions should backup media be treated?</a:t>
            </a:r>
            <a:endParaRPr lang="en-CA" sz="2200" dirty="0">
              <a:solidFill>
                <a:srgbClr val="7030A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847FC6E1-82A8-40C7-8E4F-0B1F38E143B6}" type="slidenum">
              <a:rPr lang="en-US"/>
              <a:pPr/>
              <a:t>9</a:t>
            </a:fld>
            <a:endParaRPr lang="en-US"/>
          </a:p>
        </p:txBody>
      </p:sp>
      <p:sp>
        <p:nvSpPr>
          <p:cNvPr id="6" name="Isosceles Triangle 5"/>
          <p:cNvSpPr/>
          <p:nvPr/>
        </p:nvSpPr>
        <p:spPr bwMode="auto">
          <a:xfrm>
            <a:off x="7572396" y="2214554"/>
            <a:ext cx="857256" cy="714380"/>
          </a:xfrm>
          <a:prstGeom prst="triangle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rPr>
              <a:t>CIA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4376</TotalTime>
  <Words>4623</Words>
  <Application>Microsoft Office PowerPoint</Application>
  <PresentationFormat>On-screen Show (4:3)</PresentationFormat>
  <Paragraphs>679</Paragraphs>
  <Slides>61</Slides>
  <Notes>61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Blank Presentation</vt:lpstr>
      <vt:lpstr>L04 – Operations Security</vt:lpstr>
      <vt:lpstr>Operations Security</vt:lpstr>
      <vt:lpstr>Operations Security</vt:lpstr>
      <vt:lpstr>Operations Security Concepts - Topics</vt:lpstr>
      <vt:lpstr>Threat, Risk, Vulnerabilities</vt:lpstr>
      <vt:lpstr>Part 1 Operations Security Concepts</vt:lpstr>
      <vt:lpstr>Operations Security Concepts Antivirus Management</vt:lpstr>
      <vt:lpstr>Operational assurance Lifecycle assurance</vt:lpstr>
      <vt:lpstr>Operations Security Concepts Backup maintenance</vt:lpstr>
      <vt:lpstr>Need-to-know and  least privilege</vt:lpstr>
      <vt:lpstr>Operations Security Principles Changes in location</vt:lpstr>
      <vt:lpstr>Privileged  Operations Functions</vt:lpstr>
      <vt:lpstr>Operations Security Concepts</vt:lpstr>
      <vt:lpstr>Operations Security Concepts Privacy and protection</vt:lpstr>
      <vt:lpstr>Operations Security Concepts Privacy and protection – Legal Requirements</vt:lpstr>
      <vt:lpstr>Examples of privacy concerns</vt:lpstr>
      <vt:lpstr>Operations Security Concepts Illegal activities</vt:lpstr>
      <vt:lpstr>Record retention</vt:lpstr>
      <vt:lpstr>Handling sensitive information and media</vt:lpstr>
      <vt:lpstr>Handling sensitive information and media</vt:lpstr>
      <vt:lpstr>Prevent Disclosure via Reused Media</vt:lpstr>
      <vt:lpstr>Question</vt:lpstr>
      <vt:lpstr>Remote access</vt:lpstr>
      <vt:lpstr>Part 2 Operations Security Controls</vt:lpstr>
      <vt:lpstr> Resource protection</vt:lpstr>
      <vt:lpstr> Privileged Entity Controls</vt:lpstr>
      <vt:lpstr>Operations Security Controls</vt:lpstr>
      <vt:lpstr>Configuration and change management</vt:lpstr>
      <vt:lpstr>Administrative controls</vt:lpstr>
      <vt:lpstr>Personnel controls</vt:lpstr>
      <vt:lpstr>Trusted Recovery</vt:lpstr>
      <vt:lpstr>Trusted Recovery</vt:lpstr>
      <vt:lpstr>Due care, due diligence</vt:lpstr>
      <vt:lpstr>Due care, due diligence</vt:lpstr>
      <vt:lpstr>Part 3 Auditing and Monitoring</vt:lpstr>
      <vt:lpstr>A typical audit record</vt:lpstr>
      <vt:lpstr>What is an Audit Trail</vt:lpstr>
      <vt:lpstr>Auditing Uses and frequency</vt:lpstr>
      <vt:lpstr>Auditing</vt:lpstr>
      <vt:lpstr>Auditing 5 Types of audit trails</vt:lpstr>
      <vt:lpstr>Auditing and Monitoring  Sampling and Violation Analysis</vt:lpstr>
      <vt:lpstr>Protection of Audit Logs</vt:lpstr>
      <vt:lpstr>External auditors</vt:lpstr>
      <vt:lpstr>Monitoring Techniques Warning Banners</vt:lpstr>
      <vt:lpstr>Monitoring –  Sample Warning Banner</vt:lpstr>
      <vt:lpstr>Monitoring –  Keystroke Analysis</vt:lpstr>
      <vt:lpstr>Monitoring Facilities monitoring</vt:lpstr>
      <vt:lpstr>Auditing – Retaining audit logs</vt:lpstr>
      <vt:lpstr>Problem Management &amp; The Contingency plan</vt:lpstr>
      <vt:lpstr>Auditing and Monitoring Policy for Responding to Events</vt:lpstr>
      <vt:lpstr>Part 4 Threats and Countermeasures</vt:lpstr>
      <vt:lpstr>Errors and omissions</vt:lpstr>
      <vt:lpstr>Theft and fraud</vt:lpstr>
      <vt:lpstr>Employee sabotage and industrial espionage</vt:lpstr>
      <vt:lpstr>Hackers and crackers</vt:lpstr>
      <vt:lpstr>Malicious code</vt:lpstr>
      <vt:lpstr> Traffic and trend analysis</vt:lpstr>
      <vt:lpstr>Initial program load vulnerabilities</vt:lpstr>
      <vt:lpstr>Inappropriate Employee Activities</vt:lpstr>
      <vt:lpstr>Question</vt:lpstr>
      <vt:lpstr>L04 Operations Security</vt:lpstr>
    </vt:vector>
  </TitlesOfParts>
  <Company>Ryerson University, The Chang School of Business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Operations Security</dc:subject>
  <dc:creator>Ann Marie Westgate</dc:creator>
  <cp:lastModifiedBy>Ann Marie</cp:lastModifiedBy>
  <cp:revision>207</cp:revision>
  <dcterms:modified xsi:type="dcterms:W3CDTF">2010-02-03T04:14:55Z</dcterms:modified>
</cp:coreProperties>
</file>